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5" r:id="rId4"/>
    <p:sldId id="281" r:id="rId5"/>
    <p:sldId id="282" r:id="rId6"/>
    <p:sldId id="283" r:id="rId7"/>
    <p:sldId id="259" r:id="rId8"/>
    <p:sldId id="260" r:id="rId9"/>
    <p:sldId id="280" r:id="rId10"/>
    <p:sldId id="262" r:id="rId11"/>
    <p:sldId id="263" r:id="rId12"/>
    <p:sldId id="264" r:id="rId13"/>
    <p:sldId id="265" r:id="rId14"/>
    <p:sldId id="267" r:id="rId15"/>
    <p:sldId id="268" r:id="rId16"/>
    <p:sldId id="279" r:id="rId17"/>
    <p:sldId id="270" r:id="rId18"/>
    <p:sldId id="274" r:id="rId19"/>
    <p:sldId id="271" r:id="rId20"/>
    <p:sldId id="272" r:id="rId21"/>
    <p:sldId id="266" r:id="rId22"/>
    <p:sldId id="273" r:id="rId23"/>
    <p:sldId id="276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F7F"/>
    <a:srgbClr val="3333FF"/>
    <a:srgbClr val="55F0F5"/>
    <a:srgbClr val="F7135A"/>
    <a:srgbClr val="7139FF"/>
    <a:srgbClr val="7EFFFF"/>
    <a:srgbClr val="CC3300"/>
    <a:srgbClr val="88006A"/>
    <a:srgbClr val="B2606E"/>
    <a:srgbClr val="FF3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svg"/><Relationship Id="rId4" Type="http://schemas.openxmlformats.org/officeDocument/2006/relationships/image" Target="../media/image43.svg"/><Relationship Id="rId9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ic.ro/international/programul-erasmus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8548" y="1704975"/>
            <a:ext cx="9448800" cy="24373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MOBILITatI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ERASMUS+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PENTRU </a:t>
            </a:r>
            <a:r>
              <a:rPr lang="en-US" dirty="0" err="1" smtClean="0"/>
              <a:t>STUDENtI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5386" y="6391729"/>
            <a:ext cx="6906985" cy="685800"/>
          </a:xfrm>
        </p:spPr>
        <p:txBody>
          <a:bodyPr>
            <a:normAutofit/>
          </a:bodyPr>
          <a:lstStyle/>
          <a:p>
            <a:r>
              <a:rPr lang="es-ES" sz="1800" i="1" dirty="0">
                <a:solidFill>
                  <a:srgbClr val="B70552"/>
                </a:solidFill>
              </a:rPr>
              <a:t>https://www.uaic.ro/international/programul-erasmus/</a:t>
            </a:r>
          </a:p>
          <a:p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657" y="330704"/>
            <a:ext cx="354818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6" descr="close up of clock">
            <a:extLst>
              <a:ext uri="{FF2B5EF4-FFF2-40B4-BE49-F238E27FC236}">
                <a16:creationId xmlns="" xmlns:a16="http://schemas.microsoft.com/office/drawing/2014/main" id="{83B20FBB-8217-4FB0-BC35-E49BA92525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CaND</a:t>
            </a:r>
            <a:r>
              <a:rPr lang="en-US" dirty="0" smtClean="0"/>
              <a:t> </a:t>
            </a:r>
            <a:r>
              <a:rPr lang="en-US" dirty="0"/>
              <a:t>AU LOC </a:t>
            </a:r>
            <a:r>
              <a:rPr lang="en-US" dirty="0" err="1" smtClean="0"/>
              <a:t>SELECtIILE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743200"/>
            <a:ext cx="5334000" cy="2253343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</a:rPr>
              <a:t>Selecțiile</a:t>
            </a:r>
            <a:r>
              <a:rPr lang="en-US" sz="2400" dirty="0">
                <a:solidFill>
                  <a:srgbClr val="002060"/>
                </a:solidFill>
              </a:rPr>
              <a:t> se </a:t>
            </a:r>
            <a:r>
              <a:rPr lang="en-US" sz="2400" dirty="0" err="1">
                <a:solidFill>
                  <a:srgbClr val="002060"/>
                </a:solidFill>
              </a:rPr>
              <a:t>desfășoară</a:t>
            </a:r>
            <a:r>
              <a:rPr lang="en-US" sz="2400" dirty="0">
                <a:solidFill>
                  <a:srgbClr val="002060"/>
                </a:solidFill>
              </a:rPr>
              <a:t> la </a:t>
            </a:r>
            <a:r>
              <a:rPr lang="en-US" sz="2400" dirty="0" err="1">
                <a:solidFill>
                  <a:srgbClr val="002060"/>
                </a:solidFill>
              </a:rPr>
              <a:t>facultate</a:t>
            </a:r>
            <a:r>
              <a:rPr lang="en-US" sz="2400" dirty="0">
                <a:solidFill>
                  <a:srgbClr val="002060"/>
                </a:solidFill>
              </a:rPr>
              <a:t> și au </a:t>
            </a:r>
            <a:r>
              <a:rPr lang="en-US" sz="2400" dirty="0" err="1">
                <a:solidFill>
                  <a:srgbClr val="002060"/>
                </a:solidFill>
              </a:rPr>
              <a:t>loc</a:t>
            </a:r>
            <a:r>
              <a:rPr lang="en-US" sz="2400" dirty="0">
                <a:solidFill>
                  <a:srgbClr val="002060"/>
                </a:solidFill>
              </a:rPr>
              <a:t> în </a:t>
            </a:r>
            <a:r>
              <a:rPr lang="en-US" sz="2400" dirty="0" err="1">
                <a:solidFill>
                  <a:srgbClr val="002060"/>
                </a:solidFill>
              </a:rPr>
              <a:t>lunile</a:t>
            </a:r>
            <a:r>
              <a:rPr lang="en-US" sz="2400" dirty="0">
                <a:solidFill>
                  <a:srgbClr val="002060"/>
                </a:solidFill>
              </a:rPr>
              <a:t> </a:t>
            </a:r>
            <a:r>
              <a:rPr lang="en-US" sz="2400" b="1" dirty="0" err="1">
                <a:solidFill>
                  <a:srgbClr val="002060"/>
                </a:solidFill>
              </a:rPr>
              <a:t>martie</a:t>
            </a:r>
            <a:r>
              <a:rPr lang="en-US" sz="2400" b="1" dirty="0">
                <a:solidFill>
                  <a:srgbClr val="002060"/>
                </a:solidFill>
              </a:rPr>
              <a:t> - </a:t>
            </a:r>
            <a:r>
              <a:rPr lang="en-US" sz="2400" b="1" dirty="0" err="1">
                <a:solidFill>
                  <a:srgbClr val="002060"/>
                </a:solidFill>
              </a:rPr>
              <a:t>aprilie</a:t>
            </a:r>
            <a:r>
              <a:rPr lang="en-US" sz="2400" dirty="0">
                <a:solidFill>
                  <a:srgbClr val="002060"/>
                </a:solidFill>
              </a:rPr>
              <a:t> </a:t>
            </a:r>
            <a:r>
              <a:rPr lang="en-US" sz="2400" dirty="0" err="1">
                <a:solidFill>
                  <a:srgbClr val="002060"/>
                </a:solidFill>
              </a:rPr>
              <a:t>pentru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ro-RO" sz="2400" dirty="0" smtClean="0">
                <a:solidFill>
                  <a:srgbClr val="002060"/>
                </a:solidFill>
              </a:rPr>
              <a:t>mobilitățile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de </a:t>
            </a:r>
            <a:r>
              <a:rPr lang="en-US" sz="2400" dirty="0" err="1">
                <a:solidFill>
                  <a:srgbClr val="002060"/>
                </a:solidFill>
              </a:rPr>
              <a:t>studiu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efectuate</a:t>
            </a:r>
            <a:r>
              <a:rPr lang="en-US" sz="2400" dirty="0">
                <a:solidFill>
                  <a:srgbClr val="002060"/>
                </a:solidFill>
              </a:rPr>
              <a:t> în anul academic </a:t>
            </a:r>
            <a:r>
              <a:rPr lang="en-US" sz="2400" dirty="0" err="1">
                <a:solidFill>
                  <a:srgbClr val="002060"/>
                </a:solidFill>
              </a:rPr>
              <a:t>următor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atât</a:t>
            </a:r>
            <a:r>
              <a:rPr lang="en-US" sz="2400" dirty="0">
                <a:solidFill>
                  <a:srgbClr val="002060"/>
                </a:solidFill>
              </a:rPr>
              <a:t> în </a:t>
            </a:r>
            <a:r>
              <a:rPr lang="en-US" sz="2400" dirty="0" err="1">
                <a:solidFill>
                  <a:srgbClr val="002060"/>
                </a:solidFill>
              </a:rPr>
              <a:t>semestrul</a:t>
            </a:r>
            <a:r>
              <a:rPr lang="en-US" sz="2400" dirty="0">
                <a:solidFill>
                  <a:srgbClr val="002060"/>
                </a:solidFill>
              </a:rPr>
              <a:t> I, </a:t>
            </a:r>
            <a:r>
              <a:rPr lang="en-US" sz="2400" dirty="0" err="1">
                <a:solidFill>
                  <a:srgbClr val="002060"/>
                </a:solidFill>
              </a:rPr>
              <a:t>cât</a:t>
            </a:r>
            <a:r>
              <a:rPr lang="en-US" sz="2400" dirty="0">
                <a:solidFill>
                  <a:srgbClr val="002060"/>
                </a:solidFill>
              </a:rPr>
              <a:t> și în </a:t>
            </a:r>
            <a:r>
              <a:rPr lang="en-US" sz="2400" dirty="0" err="1">
                <a:solidFill>
                  <a:srgbClr val="002060"/>
                </a:solidFill>
              </a:rPr>
              <a:t>semestrul</a:t>
            </a:r>
            <a:r>
              <a:rPr lang="en-US" sz="2400" dirty="0">
                <a:solidFill>
                  <a:srgbClr val="002060"/>
                </a:solidFill>
              </a:rPr>
              <a:t> II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ro-RO" sz="2400" dirty="0" smtClean="0">
              <a:solidFill>
                <a:srgbClr val="002060"/>
              </a:solidFill>
            </a:endParaRPr>
          </a:p>
          <a:p>
            <a:pPr algn="just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743200"/>
            <a:ext cx="5334000" cy="2253343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</a:rPr>
              <a:t>În </a:t>
            </a:r>
            <a:r>
              <a:rPr lang="en-US" sz="2400" dirty="0" err="1">
                <a:solidFill>
                  <a:srgbClr val="002060"/>
                </a:solidFill>
              </a:rPr>
              <a:t>cazul</a:t>
            </a:r>
            <a:r>
              <a:rPr lang="en-US" sz="2400" dirty="0">
                <a:solidFill>
                  <a:srgbClr val="002060"/>
                </a:solidFill>
              </a:rPr>
              <a:t> în care </a:t>
            </a:r>
            <a:r>
              <a:rPr lang="en-US" sz="2400" dirty="0" err="1">
                <a:solidFill>
                  <a:srgbClr val="002060"/>
                </a:solidFill>
              </a:rPr>
              <a:t>mai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există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fonduri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disponibile</a:t>
            </a:r>
            <a:r>
              <a:rPr lang="en-US" sz="2400" dirty="0">
                <a:solidFill>
                  <a:srgbClr val="002060"/>
                </a:solidFill>
              </a:rPr>
              <a:t>, în </a:t>
            </a:r>
            <a:r>
              <a:rPr lang="en-US" sz="2400" dirty="0" err="1">
                <a:solidFill>
                  <a:srgbClr val="002060"/>
                </a:solidFill>
              </a:rPr>
              <a:t>lunile</a:t>
            </a:r>
            <a:r>
              <a:rPr lang="en-US" sz="2400" dirty="0">
                <a:solidFill>
                  <a:srgbClr val="002060"/>
                </a:solidFill>
              </a:rPr>
              <a:t> </a:t>
            </a:r>
            <a:r>
              <a:rPr lang="en-US" sz="2400" b="1" dirty="0" err="1">
                <a:solidFill>
                  <a:srgbClr val="002060"/>
                </a:solidFill>
              </a:rPr>
              <a:t>octombrie</a:t>
            </a:r>
            <a:r>
              <a:rPr lang="en-US" sz="2400" b="1" dirty="0">
                <a:solidFill>
                  <a:srgbClr val="002060"/>
                </a:solidFill>
              </a:rPr>
              <a:t> - </a:t>
            </a:r>
            <a:r>
              <a:rPr lang="en-US" sz="2400" b="1" dirty="0" err="1">
                <a:solidFill>
                  <a:srgbClr val="002060"/>
                </a:solidFill>
              </a:rPr>
              <a:t>noiembrie</a:t>
            </a:r>
            <a:r>
              <a:rPr lang="en-US" sz="2400" dirty="0">
                <a:solidFill>
                  <a:srgbClr val="002060"/>
                </a:solidFill>
              </a:rPr>
              <a:t> se </a:t>
            </a:r>
            <a:r>
              <a:rPr lang="en-US" sz="2400" dirty="0" err="1">
                <a:solidFill>
                  <a:srgbClr val="002060"/>
                </a:solidFill>
              </a:rPr>
              <a:t>organizează</a:t>
            </a:r>
            <a:r>
              <a:rPr lang="en-US" sz="2400" dirty="0">
                <a:solidFill>
                  <a:srgbClr val="002060"/>
                </a:solidFill>
              </a:rPr>
              <a:t> o </a:t>
            </a:r>
            <a:r>
              <a:rPr lang="en-US" sz="2400" dirty="0" err="1">
                <a:solidFill>
                  <a:srgbClr val="002060"/>
                </a:solidFill>
              </a:rPr>
              <a:t>nouă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rundă</a:t>
            </a:r>
            <a:r>
              <a:rPr lang="en-US" sz="2400" dirty="0">
                <a:solidFill>
                  <a:srgbClr val="002060"/>
                </a:solidFill>
              </a:rPr>
              <a:t> de </a:t>
            </a:r>
            <a:r>
              <a:rPr lang="en-US" sz="2400" dirty="0" err="1">
                <a:solidFill>
                  <a:srgbClr val="002060"/>
                </a:solidFill>
              </a:rPr>
              <a:t>selecții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însă</a:t>
            </a:r>
            <a:r>
              <a:rPr lang="en-US" sz="2400" dirty="0">
                <a:solidFill>
                  <a:srgbClr val="002060"/>
                </a:solidFill>
              </a:rPr>
              <a:t> </a:t>
            </a:r>
            <a:r>
              <a:rPr lang="en-US" sz="2400" dirty="0" err="1">
                <a:solidFill>
                  <a:srgbClr val="002060"/>
                </a:solidFill>
              </a:rPr>
              <a:t>doar</a:t>
            </a:r>
            <a:r>
              <a:rPr lang="en-US" sz="2400" dirty="0">
                <a:solidFill>
                  <a:srgbClr val="002060"/>
                </a:solidFill>
              </a:rPr>
              <a:t> </a:t>
            </a:r>
            <a:r>
              <a:rPr lang="en-US" sz="2400" dirty="0" err="1">
                <a:solidFill>
                  <a:srgbClr val="002060"/>
                </a:solidFill>
              </a:rPr>
              <a:t>pentru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ro-RO" sz="2400" dirty="0" smtClean="0">
                <a:solidFill>
                  <a:srgbClr val="002060"/>
                </a:solidFill>
              </a:rPr>
              <a:t>mobilitățile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desfășurate</a:t>
            </a:r>
            <a:r>
              <a:rPr lang="en-US" sz="2400" dirty="0">
                <a:solidFill>
                  <a:srgbClr val="002060"/>
                </a:solidFill>
              </a:rPr>
              <a:t> în al 2-lea </a:t>
            </a:r>
            <a:r>
              <a:rPr lang="en-US" sz="2400" dirty="0" err="1">
                <a:solidFill>
                  <a:srgbClr val="002060"/>
                </a:solidFill>
              </a:rPr>
              <a:t>semestru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ro-RO" sz="24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rgbClr val="002060"/>
                </a:solidFill>
              </a:rPr>
              <a:t/>
            </a:r>
            <a:br>
              <a:rPr lang="en-US" sz="2400" dirty="0">
                <a:solidFill>
                  <a:srgbClr val="002060"/>
                </a:solidFill>
              </a:rPr>
            </a:b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5451509"/>
            <a:ext cx="11136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1586"/>
                </a:solidFill>
              </a:rPr>
              <a:t>Selecțiile</a:t>
            </a:r>
            <a:r>
              <a:rPr lang="en-US" sz="2400" dirty="0">
                <a:solidFill>
                  <a:srgbClr val="001586"/>
                </a:solidFill>
              </a:rPr>
              <a:t> </a:t>
            </a:r>
            <a:r>
              <a:rPr lang="en-US" sz="2400" dirty="0" err="1">
                <a:solidFill>
                  <a:srgbClr val="001586"/>
                </a:solidFill>
              </a:rPr>
              <a:t>pentru</a:t>
            </a:r>
            <a:r>
              <a:rPr lang="en-US" sz="2400" dirty="0">
                <a:solidFill>
                  <a:srgbClr val="001586"/>
                </a:solidFill>
              </a:rPr>
              <a:t> </a:t>
            </a:r>
            <a:r>
              <a:rPr lang="en-US" sz="2400" dirty="0" err="1">
                <a:solidFill>
                  <a:srgbClr val="001586"/>
                </a:solidFill>
              </a:rPr>
              <a:t>doctoranzi</a:t>
            </a:r>
            <a:r>
              <a:rPr lang="en-US" sz="2400" dirty="0">
                <a:solidFill>
                  <a:srgbClr val="001586"/>
                </a:solidFill>
              </a:rPr>
              <a:t> au </a:t>
            </a:r>
            <a:r>
              <a:rPr lang="en-US" sz="2400" dirty="0" err="1">
                <a:solidFill>
                  <a:srgbClr val="001586"/>
                </a:solidFill>
              </a:rPr>
              <a:t>loc</a:t>
            </a:r>
            <a:r>
              <a:rPr lang="en-US" sz="2400" dirty="0">
                <a:solidFill>
                  <a:srgbClr val="001586"/>
                </a:solidFill>
              </a:rPr>
              <a:t> </a:t>
            </a:r>
            <a:r>
              <a:rPr lang="en-US" sz="2400" b="1" dirty="0" err="1">
                <a:solidFill>
                  <a:srgbClr val="001586"/>
                </a:solidFill>
              </a:rPr>
              <a:t>oricând</a:t>
            </a:r>
            <a:r>
              <a:rPr lang="en-US" sz="2400" b="1" dirty="0">
                <a:solidFill>
                  <a:srgbClr val="001586"/>
                </a:solidFill>
              </a:rPr>
              <a:t> </a:t>
            </a:r>
            <a:r>
              <a:rPr lang="en-US" sz="2400" b="1" dirty="0" err="1">
                <a:solidFill>
                  <a:srgbClr val="001586"/>
                </a:solidFill>
              </a:rPr>
              <a:t>pe</a:t>
            </a:r>
            <a:r>
              <a:rPr lang="en-US" sz="2400" b="1" dirty="0">
                <a:solidFill>
                  <a:srgbClr val="001586"/>
                </a:solidFill>
              </a:rPr>
              <a:t> </a:t>
            </a:r>
            <a:r>
              <a:rPr lang="en-US" sz="2400" b="1" dirty="0" err="1">
                <a:solidFill>
                  <a:srgbClr val="001586"/>
                </a:solidFill>
              </a:rPr>
              <a:t>parcursul</a:t>
            </a:r>
            <a:r>
              <a:rPr lang="en-US" sz="2400" b="1" dirty="0">
                <a:solidFill>
                  <a:srgbClr val="001586"/>
                </a:solidFill>
              </a:rPr>
              <a:t> </a:t>
            </a:r>
            <a:r>
              <a:rPr lang="en-US" sz="2400" b="1" dirty="0" err="1">
                <a:solidFill>
                  <a:srgbClr val="001586"/>
                </a:solidFill>
              </a:rPr>
              <a:t>anului</a:t>
            </a:r>
            <a:r>
              <a:rPr lang="en-US" sz="2400" b="1" dirty="0">
                <a:solidFill>
                  <a:srgbClr val="001586"/>
                </a:solidFill>
              </a:rPr>
              <a:t> academic</a:t>
            </a:r>
            <a:r>
              <a:rPr lang="en-US" sz="2400" dirty="0">
                <a:solidFill>
                  <a:srgbClr val="00158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700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 descr="A group of people sitting around a wooden table&#10;">
            <a:extLst>
              <a:ext uri="{FF2B5EF4-FFF2-40B4-BE49-F238E27FC236}">
                <a16:creationId xmlns="" xmlns:a16="http://schemas.microsoft.com/office/drawing/2014/main" id="{D48306FF-9A46-43AC-BC11-DE5D9F2D18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756" y="963386"/>
            <a:ext cx="9889672" cy="556294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6729" y="587829"/>
            <a:ext cx="8975271" cy="2420187"/>
          </a:xfrm>
        </p:spPr>
        <p:txBody>
          <a:bodyPr>
            <a:normAutofit fontScale="90000"/>
          </a:bodyPr>
          <a:lstStyle/>
          <a:p>
            <a:pPr algn="r"/>
            <a:r>
              <a:rPr lang="it-IT" dirty="0"/>
              <a:t>DOCUMENTE NECESARE </a:t>
            </a:r>
            <a:br>
              <a:rPr lang="it-IT" dirty="0"/>
            </a:br>
            <a:r>
              <a:rPr lang="it-IT" dirty="0"/>
              <a:t>PENTRU i</a:t>
            </a:r>
            <a:r>
              <a:rPr lang="it-IT" dirty="0" smtClean="0"/>
              <a:t>NSCRIEREA </a:t>
            </a:r>
            <a:r>
              <a:rPr lang="it-IT" dirty="0"/>
              <a:t>LA </a:t>
            </a:r>
            <a:r>
              <a:rPr lang="it-IT" dirty="0" smtClean="0"/>
              <a:t>SELECtIE: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3628" y="1797922"/>
            <a:ext cx="9448800" cy="4287157"/>
          </a:xfrm>
        </p:spPr>
        <p:txBody>
          <a:bodyPr>
            <a:noAutofit/>
          </a:bodyPr>
          <a:lstStyle/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Curriculum Vitae</a:t>
            </a:r>
            <a:r>
              <a:rPr lang="en-US" dirty="0">
                <a:solidFill>
                  <a:srgbClr val="002060"/>
                </a:solidFill>
                <a:cs typeface="Andalus" panose="02020603050405020304" pitchFamily="18" charset="-78"/>
              </a:rPr>
              <a:t>;</a:t>
            </a:r>
            <a:endParaRPr lang="ro-RO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Scrisoare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de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motivație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;</a:t>
            </a:r>
            <a:endParaRPr lang="ro-RO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Atestat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de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limbă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/</a:t>
            </a: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foaie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matricolă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din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liceu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;</a:t>
            </a:r>
            <a:endParaRPr lang="ro-RO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Extras din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foaia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matricolă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la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zi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;</a:t>
            </a:r>
            <a:endParaRPr lang="ro-RO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 S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ituaţia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şcolară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de la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nivelele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de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studiu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deja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promovate</a:t>
            </a: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 (pentru 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master</a:t>
            </a:r>
            <a:r>
              <a:rPr lang="ro-RO" dirty="0" err="1">
                <a:solidFill>
                  <a:srgbClr val="002060"/>
                </a:solidFill>
                <a:cs typeface="Andalus" panose="02020603050405020304" pitchFamily="18" charset="-78"/>
              </a:rPr>
              <a:t>anzi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și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doctora</a:t>
            </a:r>
            <a:r>
              <a:rPr lang="ro-RO" dirty="0" err="1">
                <a:solidFill>
                  <a:srgbClr val="002060"/>
                </a:solidFill>
                <a:cs typeface="Andalus" panose="02020603050405020304" pitchFamily="18" charset="-78"/>
              </a:rPr>
              <a:t>nzi</a:t>
            </a: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)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;</a:t>
            </a:r>
            <a:endParaRPr lang="ro-RO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Declaraţie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-tip</a:t>
            </a: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 privind numărul de stagii 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Erasmus</a:t>
            </a: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+ efectuate anterior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.</a:t>
            </a:r>
            <a:endParaRPr lang="ro-RO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spcBef>
                <a:spcPts val="0"/>
              </a:spcBef>
              <a:defRPr/>
            </a:pPr>
            <a:r>
              <a:rPr lang="ro-RO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89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494692" y="1230477"/>
            <a:ext cx="9355015" cy="583041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CaT</a:t>
            </a:r>
            <a:r>
              <a:rPr lang="en-US" dirty="0" smtClean="0"/>
              <a:t> </a:t>
            </a:r>
            <a:r>
              <a:rPr lang="en-US" dirty="0"/>
              <a:t>ESTE </a:t>
            </a:r>
            <a:r>
              <a:rPr lang="en-US" dirty="0" err="1" smtClean="0"/>
              <a:t>FINANtAREA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5334000" cy="2736670"/>
          </a:xfrm>
        </p:spPr>
        <p:txBody>
          <a:bodyPr/>
          <a:lstStyle/>
          <a:p>
            <a:pPr algn="just"/>
            <a:r>
              <a:rPr lang="en-US" sz="2400" b="1" u="sng" dirty="0">
                <a:solidFill>
                  <a:srgbClr val="FF000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5</a:t>
            </a:r>
            <a:r>
              <a:rPr lang="ro-RO" sz="2400" b="1" u="sng" dirty="0">
                <a:solidFill>
                  <a:srgbClr val="FF000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2</a:t>
            </a:r>
            <a:r>
              <a:rPr lang="en-US" sz="2400" b="1" u="sng" dirty="0">
                <a:solidFill>
                  <a:srgbClr val="FF000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0 de Euro/</a:t>
            </a:r>
            <a:r>
              <a:rPr lang="en-US" sz="2400" b="1" u="sng" dirty="0" err="1">
                <a:solidFill>
                  <a:srgbClr val="FF000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lună</a:t>
            </a:r>
            <a:r>
              <a:rPr lang="en-US" sz="2400" dirty="0">
                <a:latin typeface="Calibri" panose="020F0502020204030204" pitchFamily="34" charset="0"/>
                <a:cs typeface="Andalus" panose="02020603050405020304" pitchFamily="18" charset="-78"/>
              </a:rPr>
              <a:t> 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pentru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studenții care beneficiază de </a:t>
            </a:r>
            <a:r>
              <a:rPr lang="ro-RO" sz="2400" dirty="0" err="1" smtClean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mobiliăți</a:t>
            </a:r>
            <a:r>
              <a:rPr lang="ro-RO" sz="2400" dirty="0" smtClean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în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Austria,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Belgia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,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Cipru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,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Danemarca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, Grecia,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Germania,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Finlanda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,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Franţa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,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Irlanda, Italia,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Islanda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,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Liechtenstein,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Luxemburg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,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Norvegia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, Malta, Marea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Britanie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,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Olanda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,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Portugalia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,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Spania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,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Suedia</a:t>
            </a:r>
            <a:r>
              <a:rPr lang="ro-RO" sz="2400" dirty="0" smtClean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.</a:t>
            </a:r>
          </a:p>
          <a:p>
            <a:pPr algn="just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2736671"/>
          </a:xfrm>
        </p:spPr>
        <p:txBody>
          <a:bodyPr/>
          <a:lstStyle/>
          <a:p>
            <a:pPr algn="just"/>
            <a:r>
              <a:rPr lang="en-US" sz="2400" b="1" u="sng" dirty="0">
                <a:solidFill>
                  <a:srgbClr val="FF000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4</a:t>
            </a:r>
            <a:r>
              <a:rPr lang="ro-RO" sz="2400" b="1" u="sng" dirty="0">
                <a:solidFill>
                  <a:srgbClr val="FF000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7</a:t>
            </a:r>
            <a:r>
              <a:rPr lang="en-US" sz="2400" b="1" u="sng" dirty="0">
                <a:solidFill>
                  <a:srgbClr val="FF000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0 de Euro/</a:t>
            </a:r>
            <a:r>
              <a:rPr lang="en-US" sz="2400" b="1" u="sng" dirty="0" err="1">
                <a:solidFill>
                  <a:srgbClr val="FF000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lună</a:t>
            </a:r>
            <a:r>
              <a:rPr lang="ro-RO" sz="2400" b="1" dirty="0">
                <a:solidFill>
                  <a:srgbClr val="FF000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pentru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studenții care beneficiază de </a:t>
            </a:r>
            <a:r>
              <a:rPr lang="ro-RO" sz="2400" dirty="0" smtClean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mobilități 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în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Bulgaria, Croa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ț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ia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,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Cehia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, Estonia,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Letonia,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Lituania, Macedonia, Polonia, 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Serbia,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Slovacia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,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Slovenia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,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Ungaria</a:t>
            </a:r>
            <a:r>
              <a:rPr lang="es-ES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, </a:t>
            </a:r>
            <a:r>
              <a:rPr lang="es-E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Turcia</a:t>
            </a:r>
            <a:r>
              <a:rPr lang="ro-RO" sz="2400" dirty="0" smtClean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.</a:t>
            </a:r>
          </a:p>
          <a:p>
            <a:pPr algn="just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5489806"/>
            <a:ext cx="1082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b="1" u="sng" dirty="0">
                <a:solidFill>
                  <a:srgbClr val="FF000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+200 de Euro/lună</a:t>
            </a:r>
            <a:r>
              <a:rPr lang="ro-RO" sz="2400" b="1" dirty="0">
                <a:solidFill>
                  <a:srgbClr val="FF000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pentru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 toți studenții care îndeplinesc condițiile necesare pentru a primi</a:t>
            </a:r>
            <a:r>
              <a:rPr lang="ro-RO" sz="2400" dirty="0">
                <a:latin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ro-RO" sz="2400" b="1" dirty="0">
                <a:solidFill>
                  <a:srgbClr val="002060"/>
                </a:solidFill>
                <a:latin typeface="Calibri" panose="020F0502020204030204" pitchFamily="34" charset="0"/>
                <a:cs typeface="Andalus" panose="02020603050405020304" pitchFamily="18" charset="-78"/>
              </a:rPr>
              <a:t>bursă socială.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276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hasma09.files.wordpress.com/2014/10/99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7" b="9959"/>
          <a:stretch/>
        </p:blipFill>
        <p:spPr bwMode="auto">
          <a:xfrm>
            <a:off x="263748" y="152091"/>
            <a:ext cx="11928252" cy="561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Durata </a:t>
            </a:r>
            <a:r>
              <a:rPr lang="ro-RO" dirty="0" err="1" smtClean="0"/>
              <a:t>mobilitatii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582" y="3860074"/>
            <a:ext cx="5334000" cy="2736670"/>
          </a:xfrm>
        </p:spPr>
        <p:txBody>
          <a:bodyPr/>
          <a:lstStyle/>
          <a:p>
            <a:pPr algn="just"/>
            <a:r>
              <a:rPr lang="vi-VN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Durata minim</a:t>
            </a:r>
            <a:r>
              <a:rPr lang="ro-RO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ă</a:t>
            </a:r>
            <a:r>
              <a:rPr lang="en-US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ro-RO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eligibilă</a:t>
            </a:r>
            <a:r>
              <a:rPr lang="vi-VN" sz="2400" b="1" dirty="0">
                <a:solidFill>
                  <a:srgbClr val="14213D"/>
                </a:solidFill>
                <a:latin typeface="Trebuchet MS" panose="020B0603020202020204" pitchFamily="34" charset="0"/>
              </a:rPr>
              <a:t> </a:t>
            </a:r>
            <a:r>
              <a:rPr lang="vi-VN" sz="2400" dirty="0">
                <a:solidFill>
                  <a:srgbClr val="14213D"/>
                </a:solidFill>
                <a:latin typeface="Trebuchet MS" panose="020B0603020202020204" pitchFamily="34" charset="0"/>
              </a:rPr>
              <a:t>a </a:t>
            </a:r>
            <a:r>
              <a:rPr lang="vi-VN" sz="2400" dirty="0" smtClean="0">
                <a:solidFill>
                  <a:srgbClr val="14213D"/>
                </a:solidFill>
                <a:latin typeface="Trebuchet MS" panose="020B0603020202020204" pitchFamily="34" charset="0"/>
              </a:rPr>
              <a:t>un</a:t>
            </a:r>
            <a:r>
              <a:rPr lang="ro-RO" sz="2400" dirty="0" smtClean="0">
                <a:solidFill>
                  <a:srgbClr val="14213D"/>
                </a:solidFill>
                <a:latin typeface="Trebuchet MS" panose="020B0603020202020204" pitchFamily="34" charset="0"/>
              </a:rPr>
              <a:t>ei</a:t>
            </a:r>
            <a:r>
              <a:rPr lang="vi-VN" sz="2400" dirty="0" smtClean="0">
                <a:solidFill>
                  <a:srgbClr val="14213D"/>
                </a:solidFill>
                <a:latin typeface="Trebuchet MS" panose="020B0603020202020204" pitchFamily="34" charset="0"/>
              </a:rPr>
              <a:t> </a:t>
            </a:r>
            <a:r>
              <a:rPr lang="ro-RO" sz="2400" dirty="0" smtClean="0">
                <a:solidFill>
                  <a:srgbClr val="14213D"/>
                </a:solidFill>
                <a:latin typeface="Trebuchet MS" panose="020B0603020202020204" pitchFamily="34" charset="0"/>
              </a:rPr>
              <a:t>mobilități</a:t>
            </a:r>
            <a:r>
              <a:rPr lang="vi-VN" sz="2400" dirty="0" smtClean="0">
                <a:solidFill>
                  <a:srgbClr val="14213D"/>
                </a:solidFill>
                <a:latin typeface="Trebuchet MS" panose="020B0603020202020204" pitchFamily="34" charset="0"/>
              </a:rPr>
              <a:t> </a:t>
            </a:r>
            <a:r>
              <a:rPr lang="vi-VN" sz="2400" dirty="0">
                <a:solidFill>
                  <a:srgbClr val="14213D"/>
                </a:solidFill>
                <a:latin typeface="Trebuchet MS" panose="020B0603020202020204" pitchFamily="34" charset="0"/>
              </a:rPr>
              <a:t>de </a:t>
            </a:r>
            <a:r>
              <a:rPr lang="ro-RO" sz="2400" dirty="0">
                <a:solidFill>
                  <a:srgbClr val="14213D"/>
                </a:solidFill>
                <a:latin typeface="Trebuchet MS" panose="020B0603020202020204" pitchFamily="34" charset="0"/>
              </a:rPr>
              <a:t>studiu </a:t>
            </a:r>
            <a:r>
              <a:rPr lang="vi-VN" sz="2400" dirty="0">
                <a:solidFill>
                  <a:srgbClr val="14213D"/>
                </a:solidFill>
                <a:latin typeface="Trebuchet MS" panose="020B0603020202020204" pitchFamily="34" charset="0"/>
              </a:rPr>
              <a:t>Erasmus+ este de </a:t>
            </a:r>
            <a:r>
              <a:rPr lang="ro-RO" sz="2400" dirty="0">
                <a:solidFill>
                  <a:srgbClr val="0070C0"/>
                </a:solidFill>
                <a:latin typeface="Trebuchet MS" panose="020B0603020202020204" pitchFamily="34" charset="0"/>
              </a:rPr>
              <a:t>3</a:t>
            </a:r>
            <a:r>
              <a:rPr lang="vi-VN" sz="2400" dirty="0">
                <a:solidFill>
                  <a:srgbClr val="0070C0"/>
                </a:solidFill>
                <a:latin typeface="Trebuchet MS" panose="020B0603020202020204" pitchFamily="34" charset="0"/>
              </a:rPr>
              <a:t> luni </a:t>
            </a:r>
            <a:r>
              <a:rPr lang="ro-RO" sz="2400" dirty="0">
                <a:solidFill>
                  <a:srgbClr val="0070C0"/>
                </a:solidFill>
                <a:latin typeface="Trebuchet MS" panose="020B0603020202020204" pitchFamily="34" charset="0"/>
              </a:rPr>
              <a:t>(</a:t>
            </a:r>
            <a:r>
              <a:rPr lang="vi-VN" sz="2400" dirty="0">
                <a:solidFill>
                  <a:srgbClr val="0070C0"/>
                </a:solidFill>
                <a:latin typeface="Trebuchet MS" panose="020B0603020202020204" pitchFamily="34" charset="0"/>
              </a:rPr>
              <a:t>30</a:t>
            </a:r>
            <a:r>
              <a:rPr lang="ro-RO" sz="2400" dirty="0">
                <a:solidFill>
                  <a:srgbClr val="0070C0"/>
                </a:solidFill>
                <a:latin typeface="Trebuchet MS" panose="020B0603020202020204" pitchFamily="34" charset="0"/>
              </a:rPr>
              <a:t> x 3 = 9</a:t>
            </a:r>
            <a:r>
              <a:rPr lang="vi-VN" sz="2400" dirty="0">
                <a:solidFill>
                  <a:srgbClr val="0070C0"/>
                </a:solidFill>
                <a:latin typeface="Trebuchet MS" panose="020B0603020202020204" pitchFamily="34" charset="0"/>
              </a:rPr>
              <a:t>0 de zile</a:t>
            </a:r>
            <a:r>
              <a:rPr lang="ro-RO" sz="2400" dirty="0">
                <a:solidFill>
                  <a:srgbClr val="0070C0"/>
                </a:solidFill>
                <a:latin typeface="Trebuchet MS" panose="020B0603020202020204" pitchFamily="34" charset="0"/>
              </a:rPr>
              <a:t>)</a:t>
            </a:r>
            <a:r>
              <a:rPr lang="vi-VN" sz="2400" dirty="0">
                <a:solidFill>
                  <a:srgbClr val="14213D"/>
                </a:solidFill>
                <a:latin typeface="Trebuchet MS" panose="020B0603020202020204" pitchFamily="34" charset="0"/>
              </a:rPr>
              <a:t>, indiferent de numărul de zile calendaristice ale luni</a:t>
            </a:r>
            <a:r>
              <a:rPr lang="ro-RO" sz="2400" dirty="0" smtClean="0">
                <a:solidFill>
                  <a:srgbClr val="14213D"/>
                </a:solidFill>
                <a:latin typeface="Trebuchet MS" panose="020B0603020202020204" pitchFamily="34" charset="0"/>
              </a:rPr>
              <a:t>lor respective.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7129" y="3860074"/>
            <a:ext cx="5334000" cy="2736671"/>
          </a:xfrm>
        </p:spPr>
        <p:txBody>
          <a:bodyPr/>
          <a:lstStyle/>
          <a:p>
            <a:pPr algn="just"/>
            <a:r>
              <a:rPr lang="es-ES" sz="2400" dirty="0">
                <a:solidFill>
                  <a:srgbClr val="0070C0"/>
                </a:solidFill>
                <a:latin typeface="Trebuchet MS" panose="020B0603020202020204" pitchFamily="34" charset="0"/>
              </a:rPr>
              <a:t>Durata</a:t>
            </a:r>
            <a:r>
              <a:rPr lang="es-ES" sz="2400" dirty="0">
                <a:latin typeface="Trebuchet MS" panose="020B0603020202020204" pitchFamily="34" charset="0"/>
              </a:rPr>
              <a:t> </a:t>
            </a:r>
            <a:r>
              <a:rPr lang="ro-RO" sz="2400" dirty="0" smtClean="0">
                <a:latin typeface="Trebuchet MS" panose="020B0603020202020204" pitchFamily="34" charset="0"/>
              </a:rPr>
              <a:t>unei mobilități </a:t>
            </a:r>
            <a:r>
              <a:rPr lang="es-ES" sz="2400" dirty="0" smtClean="0">
                <a:latin typeface="Trebuchet MS" panose="020B0603020202020204" pitchFamily="34" charset="0"/>
              </a:rPr>
              <a:t>de </a:t>
            </a:r>
            <a:r>
              <a:rPr lang="es-ES" sz="2400" dirty="0" err="1">
                <a:latin typeface="Trebuchet MS" panose="020B0603020202020204" pitchFamily="34" charset="0"/>
              </a:rPr>
              <a:t>studiu</a:t>
            </a:r>
            <a:r>
              <a:rPr lang="es-ES" sz="2400" dirty="0">
                <a:latin typeface="Trebuchet MS" panose="020B0603020202020204" pitchFamily="34" charset="0"/>
              </a:rPr>
              <a:t>, </a:t>
            </a:r>
            <a:r>
              <a:rPr lang="es-ES" sz="2400" dirty="0" err="1">
                <a:latin typeface="Trebuchet MS" panose="020B0603020202020204" pitchFamily="34" charset="0"/>
              </a:rPr>
              <a:t>cuprinsă</a:t>
            </a:r>
            <a:r>
              <a:rPr lang="es-ES" sz="2400" dirty="0">
                <a:latin typeface="Trebuchet MS" panose="020B0603020202020204" pitchFamily="34" charset="0"/>
              </a:rPr>
              <a:t> </a:t>
            </a:r>
            <a:r>
              <a:rPr lang="es-ES" sz="2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între</a:t>
            </a:r>
            <a:r>
              <a:rPr lang="es-ES" sz="2400" dirty="0">
                <a:solidFill>
                  <a:srgbClr val="0070C0"/>
                </a:solidFill>
                <a:latin typeface="Trebuchet MS" panose="020B0603020202020204" pitchFamily="34" charset="0"/>
              </a:rPr>
              <a:t> 3 </a:t>
            </a:r>
            <a:r>
              <a:rPr lang="es-ES" sz="2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şi</a:t>
            </a:r>
            <a:r>
              <a:rPr lang="es-ES" sz="2400" dirty="0">
                <a:solidFill>
                  <a:srgbClr val="0070C0"/>
                </a:solidFill>
                <a:latin typeface="Trebuchet MS" panose="020B0603020202020204" pitchFamily="34" charset="0"/>
              </a:rPr>
              <a:t> 12 </a:t>
            </a:r>
            <a:r>
              <a:rPr lang="es-ES" sz="2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luni</a:t>
            </a:r>
            <a:r>
              <a:rPr lang="es-ES" sz="2400" dirty="0">
                <a:latin typeface="Trebuchet MS" panose="020B0603020202020204" pitchFamily="34" charset="0"/>
              </a:rPr>
              <a:t>, </a:t>
            </a:r>
            <a:r>
              <a:rPr lang="es-ES" sz="2400" dirty="0" err="1">
                <a:latin typeface="Trebuchet MS" panose="020B0603020202020204" pitchFamily="34" charset="0"/>
              </a:rPr>
              <a:t>corespunde</a:t>
            </a:r>
            <a:r>
              <a:rPr lang="es-ES" sz="2400" dirty="0">
                <a:latin typeface="Trebuchet MS" panose="020B0603020202020204" pitchFamily="34" charset="0"/>
              </a:rPr>
              <a:t> </a:t>
            </a:r>
            <a:r>
              <a:rPr lang="es-ES" sz="2400" dirty="0" err="1">
                <a:latin typeface="Trebuchet MS" panose="020B0603020202020204" pitchFamily="34" charset="0"/>
              </a:rPr>
              <a:t>cu</a:t>
            </a:r>
            <a:r>
              <a:rPr lang="es-ES" sz="2400" dirty="0">
                <a:latin typeface="Trebuchet MS" panose="020B0603020202020204" pitchFamily="34" charset="0"/>
              </a:rPr>
              <a:t> </a:t>
            </a:r>
            <a:r>
              <a:rPr lang="es-ES" sz="2400" dirty="0" err="1">
                <a:latin typeface="Trebuchet MS" panose="020B0603020202020204" pitchFamily="34" charset="0"/>
              </a:rPr>
              <a:t>durata</a:t>
            </a:r>
            <a:r>
              <a:rPr lang="es-ES" sz="2400" dirty="0">
                <a:latin typeface="Trebuchet MS" panose="020B0603020202020204" pitchFamily="34" charset="0"/>
              </a:rPr>
              <a:t> </a:t>
            </a:r>
            <a:r>
              <a:rPr lang="es-ES" sz="2400" dirty="0" err="1">
                <a:latin typeface="Trebuchet MS" panose="020B0603020202020204" pitchFamily="34" charset="0"/>
              </a:rPr>
              <a:t>semestrului</a:t>
            </a:r>
            <a:r>
              <a:rPr lang="es-ES" sz="2400" dirty="0">
                <a:latin typeface="Trebuchet MS" panose="020B0603020202020204" pitchFamily="34" charset="0"/>
              </a:rPr>
              <a:t> </a:t>
            </a:r>
            <a:r>
              <a:rPr lang="es-ES" sz="2400" dirty="0" err="1">
                <a:latin typeface="Trebuchet MS" panose="020B0603020202020204" pitchFamily="34" charset="0"/>
              </a:rPr>
              <a:t>sau</a:t>
            </a:r>
            <a:r>
              <a:rPr lang="es-ES" sz="2400" dirty="0">
                <a:latin typeface="Trebuchet MS" panose="020B0603020202020204" pitchFamily="34" charset="0"/>
              </a:rPr>
              <a:t> a </a:t>
            </a:r>
            <a:r>
              <a:rPr lang="es-ES" sz="2400" dirty="0" err="1">
                <a:latin typeface="Trebuchet MS" panose="020B0603020202020204" pitchFamily="34" charset="0"/>
              </a:rPr>
              <a:t>anului</a:t>
            </a:r>
            <a:r>
              <a:rPr lang="es-ES" sz="2400" dirty="0">
                <a:latin typeface="Trebuchet MS" panose="020B0603020202020204" pitchFamily="34" charset="0"/>
              </a:rPr>
              <a:t> </a:t>
            </a:r>
            <a:r>
              <a:rPr lang="es-ES" sz="2400" dirty="0" err="1">
                <a:latin typeface="Trebuchet MS" panose="020B0603020202020204" pitchFamily="34" charset="0"/>
              </a:rPr>
              <a:t>academic</a:t>
            </a:r>
            <a:r>
              <a:rPr lang="es-ES" sz="2400" dirty="0">
                <a:latin typeface="Trebuchet MS" panose="020B0603020202020204" pitchFamily="34" charset="0"/>
              </a:rPr>
              <a:t> (</a:t>
            </a:r>
            <a:r>
              <a:rPr lang="es-ES" sz="2400" dirty="0" err="1">
                <a:latin typeface="Trebuchet MS" panose="020B0603020202020204" pitchFamily="34" charset="0"/>
              </a:rPr>
              <a:t>inclusiv</a:t>
            </a:r>
            <a:r>
              <a:rPr lang="es-ES" sz="2400" dirty="0">
                <a:latin typeface="Trebuchet MS" panose="020B0603020202020204" pitchFamily="34" charset="0"/>
              </a:rPr>
              <a:t> prima </a:t>
            </a:r>
            <a:r>
              <a:rPr lang="es-ES" sz="2400" dirty="0" err="1">
                <a:latin typeface="Trebuchet MS" panose="020B0603020202020204" pitchFamily="34" charset="0"/>
              </a:rPr>
              <a:t>sesiune</a:t>
            </a:r>
            <a:r>
              <a:rPr lang="es-ES" sz="2400" dirty="0">
                <a:latin typeface="Trebuchet MS" panose="020B0603020202020204" pitchFamily="34" charset="0"/>
              </a:rPr>
              <a:t> de </a:t>
            </a:r>
            <a:r>
              <a:rPr lang="es-ES" sz="2400" dirty="0" err="1">
                <a:latin typeface="Trebuchet MS" panose="020B0603020202020204" pitchFamily="34" charset="0"/>
              </a:rPr>
              <a:t>examene</a:t>
            </a:r>
            <a:r>
              <a:rPr lang="es-ES" sz="2400" dirty="0">
                <a:latin typeface="Trebuchet MS" panose="020B0603020202020204" pitchFamily="34" charset="0"/>
              </a:rPr>
              <a:t>) de la </a:t>
            </a:r>
            <a:r>
              <a:rPr lang="ro-RO" sz="2400" dirty="0">
                <a:latin typeface="Trebuchet MS" panose="020B0603020202020204" pitchFamily="34" charset="0"/>
              </a:rPr>
              <a:t>u</a:t>
            </a:r>
            <a:r>
              <a:rPr lang="es-ES" sz="2400" dirty="0" err="1">
                <a:latin typeface="Trebuchet MS" panose="020B0603020202020204" pitchFamily="34" charset="0"/>
              </a:rPr>
              <a:t>niversitatea</a:t>
            </a:r>
            <a:r>
              <a:rPr lang="es-ES" sz="2400" dirty="0">
                <a:latin typeface="Trebuchet MS" panose="020B0603020202020204" pitchFamily="34" charset="0"/>
              </a:rPr>
              <a:t> </a:t>
            </a:r>
            <a:r>
              <a:rPr lang="es-ES" sz="2400" dirty="0" err="1">
                <a:latin typeface="Trebuchet MS" panose="020B0603020202020204" pitchFamily="34" charset="0"/>
              </a:rPr>
              <a:t>gazdă</a:t>
            </a:r>
            <a:r>
              <a:rPr lang="es-ES" sz="2400" dirty="0">
                <a:latin typeface="Trebuchet MS" panose="020B0603020202020204" pitchFamily="34" charset="0"/>
              </a:rPr>
              <a:t>.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1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2" descr="people laughing at a laptop screen">
            <a:extLst>
              <a:ext uri="{FF2B5EF4-FFF2-40B4-BE49-F238E27FC236}">
                <a16:creationId xmlns="" xmlns:a16="http://schemas.microsoft.com/office/drawing/2014/main" id="{9402120B-1989-41A6-9ED1-21A56316A6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4158" y="-375558"/>
            <a:ext cx="6645729" cy="563555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086" y="440871"/>
            <a:ext cx="10665581" cy="1518558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/>
              <a:t>MOBILITITatILE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 smtClean="0"/>
              <a:t>Practica</a:t>
            </a:r>
            <a:r>
              <a:rPr lang="en-US" dirty="0" smtClean="0"/>
              <a:t>				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6289" y="2057004"/>
            <a:ext cx="9163353" cy="3624943"/>
          </a:xfrm>
        </p:spPr>
        <p:txBody>
          <a:bodyPr>
            <a:normAutofit/>
          </a:bodyPr>
          <a:lstStyle/>
          <a:p>
            <a:pPr algn="just" hangingPunct="0">
              <a:lnSpc>
                <a:spcPct val="150000"/>
              </a:lnSpc>
            </a:pPr>
            <a:r>
              <a:rPr lang="ro-RO" dirty="0">
                <a:solidFill>
                  <a:srgbClr val="002596"/>
                </a:solidFill>
              </a:rPr>
              <a:t>Selecțiile pentru</a:t>
            </a:r>
            <a:r>
              <a:rPr lang="ro-RO" b="1" dirty="0">
                <a:solidFill>
                  <a:srgbClr val="002596"/>
                </a:solidFill>
              </a:rPr>
              <a:t> </a:t>
            </a:r>
            <a:r>
              <a:rPr lang="ro-RO" dirty="0">
                <a:solidFill>
                  <a:srgbClr val="002596"/>
                </a:solidFill>
              </a:rPr>
              <a:t>mobilități de </a:t>
            </a:r>
            <a:r>
              <a:rPr lang="ro-RO" dirty="0" smtClean="0">
                <a:solidFill>
                  <a:srgbClr val="002596"/>
                </a:solidFill>
              </a:rPr>
              <a:t>practică ERASMUS+ pot </a:t>
            </a:r>
            <a:r>
              <a:rPr lang="ro-RO" dirty="0">
                <a:solidFill>
                  <a:srgbClr val="002596"/>
                </a:solidFill>
              </a:rPr>
              <a:t>fi </a:t>
            </a:r>
            <a:r>
              <a:rPr lang="ro-RO" dirty="0" smtClean="0">
                <a:solidFill>
                  <a:srgbClr val="002596"/>
                </a:solidFill>
              </a:rPr>
              <a:t>organizate oricând pe perioada anului academic atunci când:</a:t>
            </a:r>
            <a:endParaRPr lang="en-US" dirty="0">
              <a:solidFill>
                <a:srgbClr val="002596"/>
              </a:solidFill>
            </a:endParaRPr>
          </a:p>
          <a:p>
            <a:pPr lvl="1" algn="just" hangingPunct="0">
              <a:lnSpc>
                <a:spcPct val="150000"/>
              </a:lnSpc>
            </a:pPr>
            <a:r>
              <a:rPr lang="ro-RO" dirty="0">
                <a:solidFill>
                  <a:srgbClr val="002596"/>
                </a:solidFill>
              </a:rPr>
              <a:t>a) facultatea a primit acceptul din partea unei/unor instituții </a:t>
            </a:r>
            <a:r>
              <a:rPr lang="ro-RO" dirty="0" smtClean="0">
                <a:solidFill>
                  <a:srgbClr val="002596"/>
                </a:solidFill>
              </a:rPr>
              <a:t>eligibile;</a:t>
            </a:r>
            <a:endParaRPr lang="en-US" dirty="0">
              <a:solidFill>
                <a:srgbClr val="002596"/>
              </a:solidFill>
            </a:endParaRPr>
          </a:p>
          <a:p>
            <a:pPr lvl="1" algn="just" hangingPunct="0">
              <a:lnSpc>
                <a:spcPct val="150000"/>
              </a:lnSpc>
            </a:pPr>
            <a:r>
              <a:rPr lang="ro-RO" dirty="0">
                <a:solidFill>
                  <a:srgbClr val="002596"/>
                </a:solidFill>
              </a:rPr>
              <a:t>b) studenții fac dovada acceptului din partea unei/unor </a:t>
            </a:r>
            <a:r>
              <a:rPr lang="ro-RO" dirty="0" smtClean="0">
                <a:solidFill>
                  <a:srgbClr val="002596"/>
                </a:solidFill>
              </a:rPr>
              <a:t>instituții eligibile.</a:t>
            </a:r>
            <a:endParaRPr lang="en-US" dirty="0">
              <a:solidFill>
                <a:srgbClr val="002596"/>
              </a:solidFill>
            </a:endParaRPr>
          </a:p>
          <a:p>
            <a:pPr algn="just">
              <a:lnSpc>
                <a:spcPct val="150000"/>
              </a:lnSpc>
            </a:pPr>
            <a:endParaRPr lang="en-US" dirty="0">
              <a:solidFill>
                <a:srgbClr val="3700B2"/>
              </a:solidFill>
            </a:endParaRPr>
          </a:p>
        </p:txBody>
      </p:sp>
      <p:pic>
        <p:nvPicPr>
          <p:cNvPr id="5" name="Picture 10" descr="Imagini pentru institut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534" y="440871"/>
            <a:ext cx="1170514" cy="117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51310"/>
            <a:ext cx="2370667" cy="236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7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5" descr="boy in front of library stacks">
            <a:extLst>
              <a:ext uri="{FF2B5EF4-FFF2-40B4-BE49-F238E27FC236}">
                <a16:creationId xmlns="" xmlns:a16="http://schemas.microsoft.com/office/drawing/2014/main" id="{141CBC39-54B4-4424-84FB-FDAABDFFAE1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809418"/>
            <a:ext cx="10820400" cy="4395440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88006A"/>
                </a:solidFill>
              </a:rPr>
              <a:t>orice </a:t>
            </a:r>
            <a:r>
              <a:rPr lang="en-US" sz="2400" dirty="0" err="1">
                <a:solidFill>
                  <a:srgbClr val="88006A"/>
                </a:solidFill>
              </a:rPr>
              <a:t>organizație</a:t>
            </a:r>
            <a:r>
              <a:rPr lang="en-US" sz="2400" dirty="0">
                <a:solidFill>
                  <a:srgbClr val="88006A"/>
                </a:solidFill>
              </a:rPr>
              <a:t> </a:t>
            </a:r>
            <a:r>
              <a:rPr lang="en-US" sz="2400" dirty="0" err="1">
                <a:solidFill>
                  <a:srgbClr val="88006A"/>
                </a:solidFill>
              </a:rPr>
              <a:t>publică</a:t>
            </a:r>
            <a:r>
              <a:rPr lang="en-US" sz="2400" dirty="0">
                <a:solidFill>
                  <a:srgbClr val="88006A"/>
                </a:solidFill>
              </a:rPr>
              <a:t> </a:t>
            </a:r>
            <a:r>
              <a:rPr lang="en-US" sz="2400" dirty="0" err="1">
                <a:solidFill>
                  <a:srgbClr val="88006A"/>
                </a:solidFill>
              </a:rPr>
              <a:t>sau</a:t>
            </a:r>
            <a:r>
              <a:rPr lang="en-US" sz="2400" dirty="0">
                <a:solidFill>
                  <a:srgbClr val="88006A"/>
                </a:solidFill>
              </a:rPr>
              <a:t> </a:t>
            </a:r>
            <a:r>
              <a:rPr lang="en-US" sz="2400" dirty="0" err="1">
                <a:solidFill>
                  <a:srgbClr val="88006A"/>
                </a:solidFill>
              </a:rPr>
              <a:t>privată</a:t>
            </a:r>
            <a:r>
              <a:rPr lang="en-US" sz="2400" dirty="0">
                <a:solidFill>
                  <a:srgbClr val="88006A"/>
                </a:solidFill>
              </a:rPr>
              <a:t>, </a:t>
            </a:r>
            <a:r>
              <a:rPr lang="en-US" sz="2400" dirty="0" err="1">
                <a:solidFill>
                  <a:srgbClr val="88006A"/>
                </a:solidFill>
              </a:rPr>
              <a:t>activă</a:t>
            </a:r>
            <a:r>
              <a:rPr lang="en-US" sz="2400" dirty="0">
                <a:solidFill>
                  <a:srgbClr val="88006A"/>
                </a:solidFill>
              </a:rPr>
              <a:t> </a:t>
            </a:r>
            <a:r>
              <a:rPr lang="en-US" sz="2400" dirty="0" err="1">
                <a:solidFill>
                  <a:srgbClr val="88006A"/>
                </a:solidFill>
              </a:rPr>
              <a:t>pe</a:t>
            </a:r>
            <a:r>
              <a:rPr lang="en-US" sz="2400" dirty="0">
                <a:solidFill>
                  <a:srgbClr val="88006A"/>
                </a:solidFill>
              </a:rPr>
              <a:t> </a:t>
            </a:r>
            <a:r>
              <a:rPr lang="en-US" sz="2400" dirty="0" err="1">
                <a:solidFill>
                  <a:srgbClr val="88006A"/>
                </a:solidFill>
              </a:rPr>
              <a:t>piața</a:t>
            </a:r>
            <a:r>
              <a:rPr lang="en-US" sz="2400" dirty="0">
                <a:solidFill>
                  <a:srgbClr val="88006A"/>
                </a:solidFill>
              </a:rPr>
              <a:t> </a:t>
            </a:r>
            <a:r>
              <a:rPr lang="en-US" sz="2400" dirty="0" err="1">
                <a:solidFill>
                  <a:srgbClr val="88006A"/>
                </a:solidFill>
              </a:rPr>
              <a:t>muncii</a:t>
            </a:r>
            <a:r>
              <a:rPr lang="en-US" sz="2400" dirty="0">
                <a:solidFill>
                  <a:srgbClr val="88006A"/>
                </a:solidFill>
              </a:rPr>
              <a:t> </a:t>
            </a:r>
            <a:r>
              <a:rPr lang="en-US" sz="2400" dirty="0" err="1">
                <a:solidFill>
                  <a:srgbClr val="88006A"/>
                </a:solidFill>
              </a:rPr>
              <a:t>sau</a:t>
            </a:r>
            <a:r>
              <a:rPr lang="en-US" sz="2400" dirty="0">
                <a:solidFill>
                  <a:srgbClr val="88006A"/>
                </a:solidFill>
              </a:rPr>
              <a:t> </a:t>
            </a:r>
            <a:r>
              <a:rPr lang="en-US" sz="2400" dirty="0" err="1">
                <a:solidFill>
                  <a:srgbClr val="88006A"/>
                </a:solidFill>
              </a:rPr>
              <a:t>în</a:t>
            </a:r>
            <a:r>
              <a:rPr lang="en-US" sz="2400" dirty="0">
                <a:solidFill>
                  <a:srgbClr val="88006A"/>
                </a:solidFill>
              </a:rPr>
              <a:t> </a:t>
            </a:r>
            <a:r>
              <a:rPr lang="en-US" sz="2400" dirty="0" err="1">
                <a:solidFill>
                  <a:srgbClr val="88006A"/>
                </a:solidFill>
              </a:rPr>
              <a:t>domeniile</a:t>
            </a:r>
            <a:r>
              <a:rPr lang="en-US" sz="2400" dirty="0">
                <a:solidFill>
                  <a:srgbClr val="88006A"/>
                </a:solidFill>
              </a:rPr>
              <a:t> </a:t>
            </a:r>
            <a:r>
              <a:rPr lang="en-US" sz="2400" dirty="0" err="1">
                <a:solidFill>
                  <a:srgbClr val="88006A"/>
                </a:solidFill>
              </a:rPr>
              <a:t>educației</a:t>
            </a:r>
            <a:r>
              <a:rPr lang="en-US" sz="2400" dirty="0">
                <a:solidFill>
                  <a:srgbClr val="88006A"/>
                </a:solidFill>
              </a:rPr>
              <a:t>, </a:t>
            </a:r>
            <a:r>
              <a:rPr lang="en-US" sz="2400" dirty="0" err="1">
                <a:solidFill>
                  <a:srgbClr val="88006A"/>
                </a:solidFill>
              </a:rPr>
              <a:t>formării</a:t>
            </a:r>
            <a:r>
              <a:rPr lang="en-US" sz="2400" dirty="0">
                <a:solidFill>
                  <a:srgbClr val="88006A"/>
                </a:solidFill>
              </a:rPr>
              <a:t> și </a:t>
            </a:r>
            <a:r>
              <a:rPr lang="en-US" sz="2400" dirty="0" err="1" smtClean="0">
                <a:solidFill>
                  <a:srgbClr val="88006A"/>
                </a:solidFill>
              </a:rPr>
              <a:t>tineretul</a:t>
            </a:r>
            <a:r>
              <a:rPr lang="ro-RO" sz="2400" dirty="0" smtClean="0">
                <a:solidFill>
                  <a:srgbClr val="88006A"/>
                </a:solidFill>
              </a:rPr>
              <a:t>ui</a:t>
            </a:r>
            <a:r>
              <a:rPr lang="en-US" sz="2400" dirty="0">
                <a:solidFill>
                  <a:srgbClr val="88006A"/>
                </a:solidFill>
              </a:rPr>
              <a:t>	</a:t>
            </a:r>
            <a:endParaRPr lang="ro-RO" sz="2400" dirty="0" smtClean="0">
              <a:solidFill>
                <a:srgbClr val="88006A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99A"/>
                </a:solidFill>
              </a:rPr>
              <a:t>o </a:t>
            </a:r>
            <a:r>
              <a:rPr lang="en-US" sz="2400" dirty="0" err="1">
                <a:solidFill>
                  <a:srgbClr val="00299A"/>
                </a:solidFill>
              </a:rPr>
              <a:t>organizație</a:t>
            </a:r>
            <a:r>
              <a:rPr lang="en-US" sz="2400" dirty="0">
                <a:solidFill>
                  <a:srgbClr val="00299A"/>
                </a:solidFill>
              </a:rPr>
              <a:t>, o </a:t>
            </a:r>
            <a:r>
              <a:rPr lang="en-US" sz="2400" dirty="0" err="1">
                <a:solidFill>
                  <a:srgbClr val="00299A"/>
                </a:solidFill>
              </a:rPr>
              <a:t>asociație</a:t>
            </a:r>
            <a:r>
              <a:rPr lang="en-US" sz="2400" dirty="0">
                <a:solidFill>
                  <a:srgbClr val="00299A"/>
                </a:solidFill>
              </a:rPr>
              <a:t>, </a:t>
            </a:r>
            <a:r>
              <a:rPr lang="en-US" sz="2400" dirty="0" smtClean="0">
                <a:solidFill>
                  <a:srgbClr val="00299A"/>
                </a:solidFill>
              </a:rPr>
              <a:t>un </a:t>
            </a:r>
            <a:r>
              <a:rPr lang="en-US" sz="2400" dirty="0">
                <a:solidFill>
                  <a:srgbClr val="00299A"/>
                </a:solidFill>
              </a:rPr>
              <a:t>ONG non-profit; </a:t>
            </a:r>
            <a:endParaRPr lang="ro-RO" sz="2400" dirty="0" smtClean="0">
              <a:solidFill>
                <a:srgbClr val="00299A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88006A"/>
                </a:solidFill>
              </a:rPr>
              <a:t>un </a:t>
            </a:r>
            <a:r>
              <a:rPr lang="en-US" sz="2400" dirty="0">
                <a:solidFill>
                  <a:srgbClr val="88006A"/>
                </a:solidFill>
              </a:rPr>
              <a:t>organism care </a:t>
            </a:r>
            <a:r>
              <a:rPr lang="en-US" sz="2400" dirty="0" err="1">
                <a:solidFill>
                  <a:srgbClr val="88006A"/>
                </a:solidFill>
              </a:rPr>
              <a:t>oferă</a:t>
            </a:r>
            <a:r>
              <a:rPr lang="en-US" sz="2400" dirty="0">
                <a:solidFill>
                  <a:srgbClr val="88006A"/>
                </a:solidFill>
              </a:rPr>
              <a:t> </a:t>
            </a:r>
            <a:r>
              <a:rPr lang="en-US" sz="2400" dirty="0" err="1">
                <a:solidFill>
                  <a:srgbClr val="88006A"/>
                </a:solidFill>
              </a:rPr>
              <a:t>servicii</a:t>
            </a:r>
            <a:r>
              <a:rPr lang="en-US" sz="2400" dirty="0">
                <a:solidFill>
                  <a:srgbClr val="88006A"/>
                </a:solidFill>
              </a:rPr>
              <a:t> de </a:t>
            </a:r>
            <a:r>
              <a:rPr lang="en-US" sz="2400" dirty="0" err="1">
                <a:solidFill>
                  <a:srgbClr val="88006A"/>
                </a:solidFill>
              </a:rPr>
              <a:t>orientare</a:t>
            </a:r>
            <a:r>
              <a:rPr lang="en-US" sz="2400" dirty="0">
                <a:solidFill>
                  <a:srgbClr val="88006A"/>
                </a:solidFill>
              </a:rPr>
              <a:t>, </a:t>
            </a:r>
            <a:r>
              <a:rPr lang="en-US" sz="2400" dirty="0" err="1">
                <a:solidFill>
                  <a:srgbClr val="88006A"/>
                </a:solidFill>
              </a:rPr>
              <a:t>consiliere</a:t>
            </a:r>
            <a:r>
              <a:rPr lang="en-US" sz="2400" dirty="0">
                <a:solidFill>
                  <a:srgbClr val="88006A"/>
                </a:solidFill>
              </a:rPr>
              <a:t> și </a:t>
            </a:r>
            <a:r>
              <a:rPr lang="en-US" sz="2400" dirty="0" err="1">
                <a:solidFill>
                  <a:srgbClr val="88006A"/>
                </a:solidFill>
              </a:rPr>
              <a:t>informare</a:t>
            </a:r>
            <a:r>
              <a:rPr lang="en-US" sz="2400" dirty="0">
                <a:solidFill>
                  <a:srgbClr val="88006A"/>
                </a:solidFill>
              </a:rPr>
              <a:t> </a:t>
            </a:r>
            <a:r>
              <a:rPr lang="en-US" sz="2400" dirty="0" err="1">
                <a:solidFill>
                  <a:srgbClr val="88006A"/>
                </a:solidFill>
              </a:rPr>
              <a:t>profesională</a:t>
            </a:r>
            <a:r>
              <a:rPr lang="en-US" sz="2400" dirty="0">
                <a:solidFill>
                  <a:srgbClr val="88006A"/>
                </a:solidFill>
              </a:rPr>
              <a:t>; </a:t>
            </a:r>
            <a:endParaRPr lang="ro-RO" sz="2400" dirty="0" smtClean="0">
              <a:solidFill>
                <a:srgbClr val="88006A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99A"/>
                </a:solidFill>
              </a:rPr>
              <a:t>o </a:t>
            </a:r>
            <a:r>
              <a:rPr lang="en-US" sz="2400" dirty="0" err="1">
                <a:solidFill>
                  <a:srgbClr val="00299A"/>
                </a:solidFill>
              </a:rPr>
              <a:t>instituție</a:t>
            </a:r>
            <a:r>
              <a:rPr lang="en-US" sz="2400" dirty="0">
                <a:solidFill>
                  <a:srgbClr val="00299A"/>
                </a:solidFill>
              </a:rPr>
              <a:t> de </a:t>
            </a:r>
            <a:r>
              <a:rPr lang="en-US" sz="2400" dirty="0" err="1">
                <a:solidFill>
                  <a:srgbClr val="00299A"/>
                </a:solidFill>
              </a:rPr>
              <a:t>învățământ</a:t>
            </a:r>
            <a:r>
              <a:rPr lang="en-US" sz="2400" dirty="0">
                <a:solidFill>
                  <a:srgbClr val="00299A"/>
                </a:solidFill>
              </a:rPr>
              <a:t> superior </a:t>
            </a:r>
            <a:r>
              <a:rPr lang="en-US" sz="2400" dirty="0" err="1">
                <a:solidFill>
                  <a:srgbClr val="00299A"/>
                </a:solidFill>
              </a:rPr>
              <a:t>dintr</a:t>
            </a:r>
            <a:r>
              <a:rPr lang="en-US" sz="2400" dirty="0">
                <a:solidFill>
                  <a:srgbClr val="00299A"/>
                </a:solidFill>
              </a:rPr>
              <a:t>-o </a:t>
            </a:r>
            <a:r>
              <a:rPr lang="en-US" sz="2400" dirty="0" err="1">
                <a:solidFill>
                  <a:srgbClr val="00299A"/>
                </a:solidFill>
              </a:rPr>
              <a:t>țară</a:t>
            </a:r>
            <a:r>
              <a:rPr lang="en-US" sz="2400" dirty="0">
                <a:solidFill>
                  <a:srgbClr val="00299A"/>
                </a:solidFill>
              </a:rPr>
              <a:t> </a:t>
            </a:r>
            <a:r>
              <a:rPr lang="en-US" sz="2400" dirty="0" err="1">
                <a:solidFill>
                  <a:srgbClr val="00299A"/>
                </a:solidFill>
              </a:rPr>
              <a:t>participantă</a:t>
            </a:r>
            <a:r>
              <a:rPr lang="en-US" sz="2400" dirty="0">
                <a:solidFill>
                  <a:srgbClr val="00299A"/>
                </a:solidFill>
              </a:rPr>
              <a:t> la program care </a:t>
            </a:r>
            <a:r>
              <a:rPr lang="en-US" sz="2400" dirty="0" err="1">
                <a:solidFill>
                  <a:srgbClr val="00299A"/>
                </a:solidFill>
              </a:rPr>
              <a:t>deține</a:t>
            </a:r>
            <a:r>
              <a:rPr lang="en-US" sz="2400" dirty="0">
                <a:solidFill>
                  <a:srgbClr val="00299A"/>
                </a:solidFill>
              </a:rPr>
              <a:t> o ECHE</a:t>
            </a:r>
            <a:r>
              <a:rPr lang="en-US" sz="2400" dirty="0" smtClean="0">
                <a:solidFill>
                  <a:srgbClr val="00299A"/>
                </a:solidFill>
              </a:rPr>
              <a:t>.</a:t>
            </a:r>
            <a:endParaRPr lang="en-US" sz="2400" dirty="0">
              <a:solidFill>
                <a:srgbClr val="00299A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473528"/>
            <a:ext cx="5698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200" dirty="0" smtClean="0"/>
              <a:t>INSTITUTII ELIGIBILE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74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 flipH="1">
            <a:off x="800100" y="1058303"/>
            <a:ext cx="10499270" cy="571908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231270"/>
            <a:ext cx="11506200" cy="12246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2D98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o-RO" sz="3600" dirty="0" err="1">
                <a:solidFill>
                  <a:srgbClr val="FF2D98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toti</a:t>
            </a:r>
            <a:r>
              <a:rPr lang="ro-RO" sz="3600" dirty="0">
                <a:solidFill>
                  <a:srgbClr val="FF2D98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2D98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Studen</a:t>
            </a:r>
            <a:r>
              <a:rPr lang="ro-RO" sz="3600" dirty="0" smtClean="0">
                <a:solidFill>
                  <a:srgbClr val="FF2D98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lang="en-US" sz="3600" dirty="0">
                <a:solidFill>
                  <a:srgbClr val="FF2D98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ii UAIC </a:t>
            </a:r>
            <a:r>
              <a:rPr lang="ro-RO" sz="3600" dirty="0" smtClean="0">
                <a:solidFill>
                  <a:srgbClr val="FF2D98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3600" dirty="0" err="1" smtClean="0">
                <a:solidFill>
                  <a:srgbClr val="FF2D98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nmatricula</a:t>
            </a:r>
            <a:r>
              <a:rPr lang="ro-RO" sz="3600" dirty="0" smtClean="0">
                <a:solidFill>
                  <a:srgbClr val="FF2D98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lang="en-US" sz="3600" dirty="0" smtClean="0">
                <a:solidFill>
                  <a:srgbClr val="FF2D98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 </a:t>
            </a:r>
            <a:r>
              <a:rPr lang="ro-RO" sz="3600" dirty="0" smtClean="0">
                <a:solidFill>
                  <a:srgbClr val="FF2D98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la zi sau </a:t>
            </a:r>
            <a:r>
              <a:rPr lang="ro-RO" sz="3600" dirty="0" err="1" smtClean="0">
                <a:solidFill>
                  <a:srgbClr val="FF2D98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id</a:t>
            </a:r>
            <a:r>
              <a:rPr lang="ro-RO" sz="3600" dirty="0" smtClean="0">
                <a:solidFill>
                  <a:srgbClr val="FF2D98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lang="ro-RO" sz="3600" dirty="0" smtClean="0">
                <a:solidFill>
                  <a:srgbClr val="FF2D98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</a:br>
            <a:r>
              <a:rPr lang="ro-RO" sz="3600" dirty="0" smtClean="0">
                <a:solidFill>
                  <a:srgbClr val="FF2D98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lang="ro-RO" sz="3600" dirty="0" smtClean="0">
                <a:solidFill>
                  <a:srgbClr val="FF2D98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200" dirty="0" smtClean="0">
                <a:solidFill>
                  <a:srgbClr val="00299A"/>
                </a:solidFill>
              </a:rPr>
              <a:t>din </a:t>
            </a:r>
            <a:r>
              <a:rPr lang="en-US" sz="2200" dirty="0">
                <a:solidFill>
                  <a:srgbClr val="00299A"/>
                </a:solidFill>
              </a:rPr>
              <a:t>anii I-III</a:t>
            </a:r>
            <a:r>
              <a:rPr lang="ro-RO" sz="2200" dirty="0">
                <a:solidFill>
                  <a:srgbClr val="00299A"/>
                </a:solidFill>
              </a:rPr>
              <a:t>(IV)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licenţă</a:t>
            </a:r>
            <a:r>
              <a:rPr lang="en-US" sz="2200" dirty="0">
                <a:solidFill>
                  <a:srgbClr val="00299A"/>
                </a:solidFill>
              </a:rPr>
              <a:t>, I-II master, I-III</a:t>
            </a:r>
            <a:r>
              <a:rPr lang="ro-RO" sz="2200" dirty="0">
                <a:solidFill>
                  <a:srgbClr val="00299A"/>
                </a:solidFill>
              </a:rPr>
              <a:t> (și prelungiri)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doctorat</a:t>
            </a:r>
            <a:r>
              <a:rPr lang="ro-RO" sz="2200" b="1" dirty="0" smtClean="0">
                <a:solidFill>
                  <a:srgbClr val="00299A"/>
                </a:solidFill>
              </a:rPr>
              <a:t>:</a:t>
            </a:r>
            <a:endParaRPr lang="en-US" sz="3600" dirty="0">
              <a:solidFill>
                <a:srgbClr val="FF2D98"/>
              </a:solidFill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569675"/>
            <a:ext cx="10820400" cy="4250548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rgbClr val="88006A"/>
                </a:solidFill>
              </a:rPr>
              <a:t>Cu </a:t>
            </a:r>
            <a:r>
              <a:rPr lang="en-US" sz="2100" dirty="0" err="1">
                <a:solidFill>
                  <a:srgbClr val="88006A"/>
                </a:solidFill>
              </a:rPr>
              <a:t>punctajul</a:t>
            </a:r>
            <a:r>
              <a:rPr lang="en-US" sz="2100" dirty="0">
                <a:solidFill>
                  <a:srgbClr val="88006A"/>
                </a:solidFill>
              </a:rPr>
              <a:t> ECTS la </a:t>
            </a:r>
            <a:r>
              <a:rPr lang="en-US" sz="2100" dirty="0" err="1">
                <a:solidFill>
                  <a:srgbClr val="88006A"/>
                </a:solidFill>
              </a:rPr>
              <a:t>momentul</a:t>
            </a:r>
            <a:r>
              <a:rPr lang="en-US" sz="2100" dirty="0">
                <a:solidFill>
                  <a:srgbClr val="88006A"/>
                </a:solidFill>
              </a:rPr>
              <a:t> </a:t>
            </a:r>
            <a:r>
              <a:rPr lang="en-US" sz="2100" dirty="0" err="1">
                <a:solidFill>
                  <a:srgbClr val="88006A"/>
                </a:solidFill>
              </a:rPr>
              <a:t>selecției</a:t>
            </a:r>
            <a:r>
              <a:rPr lang="en-US" sz="2100" dirty="0">
                <a:solidFill>
                  <a:srgbClr val="88006A"/>
                </a:solidFill>
              </a:rPr>
              <a:t> de minimum 70 % din </a:t>
            </a:r>
            <a:r>
              <a:rPr lang="en-US" sz="2100" dirty="0" err="1">
                <a:solidFill>
                  <a:srgbClr val="88006A"/>
                </a:solidFill>
              </a:rPr>
              <a:t>punctajul</a:t>
            </a:r>
            <a:r>
              <a:rPr lang="en-US" sz="2100" dirty="0">
                <a:solidFill>
                  <a:srgbClr val="88006A"/>
                </a:solidFill>
              </a:rPr>
              <a:t> maxim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8006A"/>
                </a:solidFill>
              </a:rPr>
              <a:t>Care </a:t>
            </a:r>
            <a:r>
              <a:rPr lang="en-US" sz="2100" dirty="0" err="1">
                <a:solidFill>
                  <a:srgbClr val="88006A"/>
                </a:solidFill>
              </a:rPr>
              <a:t>atestă</a:t>
            </a:r>
            <a:r>
              <a:rPr lang="en-US" sz="2100" dirty="0">
                <a:solidFill>
                  <a:srgbClr val="88006A"/>
                </a:solidFill>
              </a:rPr>
              <a:t> </a:t>
            </a:r>
            <a:r>
              <a:rPr lang="en-US" sz="2100" dirty="0" err="1">
                <a:solidFill>
                  <a:srgbClr val="88006A"/>
                </a:solidFill>
              </a:rPr>
              <a:t>cunoaşterea</a:t>
            </a:r>
            <a:r>
              <a:rPr lang="en-US" sz="2100" dirty="0">
                <a:solidFill>
                  <a:srgbClr val="88006A"/>
                </a:solidFill>
              </a:rPr>
              <a:t> </a:t>
            </a:r>
            <a:r>
              <a:rPr lang="en-US" sz="2100" dirty="0" err="1">
                <a:solidFill>
                  <a:srgbClr val="88006A"/>
                </a:solidFill>
              </a:rPr>
              <a:t>limbii</a:t>
            </a:r>
            <a:r>
              <a:rPr lang="en-US" sz="2100" dirty="0">
                <a:solidFill>
                  <a:srgbClr val="88006A"/>
                </a:solidFill>
              </a:rPr>
              <a:t> de </a:t>
            </a:r>
            <a:r>
              <a:rPr lang="en-US" sz="2100" dirty="0" err="1">
                <a:solidFill>
                  <a:srgbClr val="88006A"/>
                </a:solidFill>
              </a:rPr>
              <a:t>lucru</a:t>
            </a:r>
            <a:r>
              <a:rPr lang="en-US" sz="2100" dirty="0">
                <a:solidFill>
                  <a:srgbClr val="88006A"/>
                </a:solidFill>
              </a:rPr>
              <a:t> la </a:t>
            </a:r>
            <a:r>
              <a:rPr lang="en-US" sz="2100" dirty="0" err="1">
                <a:solidFill>
                  <a:srgbClr val="88006A"/>
                </a:solidFill>
              </a:rPr>
              <a:t>instituţiile-gazdă</a:t>
            </a:r>
            <a:r>
              <a:rPr lang="en-US" sz="2100" dirty="0">
                <a:solidFill>
                  <a:srgbClr val="88006A"/>
                </a:solidFill>
              </a:rPr>
              <a:t> din </a:t>
            </a:r>
            <a:r>
              <a:rPr lang="en-US" sz="2100" dirty="0" err="1">
                <a:solidFill>
                  <a:srgbClr val="88006A"/>
                </a:solidFill>
              </a:rPr>
              <a:t>ţările</a:t>
            </a:r>
            <a:r>
              <a:rPr lang="en-US" sz="2100" dirty="0">
                <a:solidFill>
                  <a:srgbClr val="88006A"/>
                </a:solidFill>
              </a:rPr>
              <a:t> </a:t>
            </a:r>
            <a:r>
              <a:rPr lang="en-US" sz="2100" dirty="0" err="1" smtClean="0">
                <a:solidFill>
                  <a:srgbClr val="88006A"/>
                </a:solidFill>
              </a:rPr>
              <a:t>partenere</a:t>
            </a:r>
            <a:endParaRPr lang="ro-RO" sz="2100" dirty="0" smtClean="0">
              <a:solidFill>
                <a:srgbClr val="88006A"/>
              </a:solidFill>
            </a:endParaRP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rgbClr val="88006A"/>
                </a:solidFill>
              </a:rPr>
              <a:t>Care </a:t>
            </a:r>
            <a:r>
              <a:rPr lang="en-US" sz="2100" dirty="0" err="1">
                <a:solidFill>
                  <a:srgbClr val="88006A"/>
                </a:solidFill>
              </a:rPr>
              <a:t>obțin</a:t>
            </a:r>
            <a:r>
              <a:rPr lang="en-US" sz="2100" dirty="0">
                <a:solidFill>
                  <a:srgbClr val="88006A"/>
                </a:solidFill>
              </a:rPr>
              <a:t> minimum nota 7 la </a:t>
            </a:r>
            <a:r>
              <a:rPr lang="en-US" sz="2100" dirty="0" err="1">
                <a:solidFill>
                  <a:srgbClr val="88006A"/>
                </a:solidFill>
              </a:rPr>
              <a:t>interviul</a:t>
            </a:r>
            <a:r>
              <a:rPr lang="en-US" sz="2100" dirty="0">
                <a:solidFill>
                  <a:srgbClr val="88006A"/>
                </a:solidFill>
              </a:rPr>
              <a:t> </a:t>
            </a:r>
            <a:r>
              <a:rPr lang="en-US" sz="2100" dirty="0" err="1">
                <a:solidFill>
                  <a:srgbClr val="88006A"/>
                </a:solidFill>
              </a:rPr>
              <a:t>susţinut</a:t>
            </a:r>
            <a:r>
              <a:rPr lang="en-US" sz="2100" dirty="0">
                <a:solidFill>
                  <a:srgbClr val="88006A"/>
                </a:solidFill>
              </a:rPr>
              <a:t> </a:t>
            </a:r>
            <a:r>
              <a:rPr lang="en-US" sz="2100" dirty="0" err="1">
                <a:solidFill>
                  <a:srgbClr val="88006A"/>
                </a:solidFill>
              </a:rPr>
              <a:t>în</a:t>
            </a:r>
            <a:r>
              <a:rPr lang="en-US" sz="2100" dirty="0">
                <a:solidFill>
                  <a:srgbClr val="88006A"/>
                </a:solidFill>
              </a:rPr>
              <a:t> </a:t>
            </a:r>
            <a:r>
              <a:rPr lang="en-US" sz="2100" dirty="0" err="1">
                <a:solidFill>
                  <a:srgbClr val="88006A"/>
                </a:solidFill>
              </a:rPr>
              <a:t>cadrul</a:t>
            </a:r>
            <a:r>
              <a:rPr lang="en-US" sz="2100" dirty="0">
                <a:solidFill>
                  <a:srgbClr val="88006A"/>
                </a:solidFill>
              </a:rPr>
              <a:t> </a:t>
            </a:r>
            <a:r>
              <a:rPr lang="ro-RO" sz="2100" dirty="0" smtClean="0">
                <a:solidFill>
                  <a:srgbClr val="88006A"/>
                </a:solidFill>
              </a:rPr>
              <a:t>sesiunii de </a:t>
            </a:r>
            <a:r>
              <a:rPr lang="en-US" sz="2100" dirty="0" err="1" smtClean="0">
                <a:solidFill>
                  <a:srgbClr val="88006A"/>
                </a:solidFill>
              </a:rPr>
              <a:t>selecţiei</a:t>
            </a:r>
            <a:r>
              <a:rPr lang="en-US" sz="2100" dirty="0" smtClean="0">
                <a:solidFill>
                  <a:srgbClr val="88006A"/>
                </a:solidFill>
              </a:rPr>
              <a:t> </a:t>
            </a:r>
            <a:endParaRPr lang="ro-RO" sz="2100" dirty="0" smtClean="0">
              <a:solidFill>
                <a:srgbClr val="88006A"/>
              </a:solidFill>
            </a:endParaRP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rgbClr val="88006A"/>
                </a:solidFill>
              </a:rPr>
              <a:t>Care </a:t>
            </a:r>
            <a:r>
              <a:rPr lang="en-US" sz="2100" dirty="0">
                <a:solidFill>
                  <a:srgbClr val="88006A"/>
                </a:solidFill>
              </a:rPr>
              <a:t>nu cumulează </a:t>
            </a:r>
            <a:r>
              <a:rPr lang="en-US" sz="2100" dirty="0" err="1">
                <a:solidFill>
                  <a:srgbClr val="88006A"/>
                </a:solidFill>
              </a:rPr>
              <a:t>mai</a:t>
            </a:r>
            <a:r>
              <a:rPr lang="en-US" sz="2100" dirty="0">
                <a:solidFill>
                  <a:srgbClr val="88006A"/>
                </a:solidFill>
              </a:rPr>
              <a:t> </a:t>
            </a:r>
            <a:r>
              <a:rPr lang="en-US" sz="2100" dirty="0" err="1">
                <a:solidFill>
                  <a:srgbClr val="88006A"/>
                </a:solidFill>
              </a:rPr>
              <a:t>mult</a:t>
            </a:r>
            <a:r>
              <a:rPr lang="en-US" sz="2100" dirty="0">
                <a:solidFill>
                  <a:srgbClr val="88006A"/>
                </a:solidFill>
              </a:rPr>
              <a:t> de 12 </a:t>
            </a:r>
            <a:r>
              <a:rPr lang="en-US" sz="2100" dirty="0" err="1">
                <a:solidFill>
                  <a:srgbClr val="88006A"/>
                </a:solidFill>
              </a:rPr>
              <a:t>luni</a:t>
            </a:r>
            <a:r>
              <a:rPr lang="en-US" sz="2100" dirty="0">
                <a:solidFill>
                  <a:srgbClr val="88006A"/>
                </a:solidFill>
              </a:rPr>
              <a:t> de </a:t>
            </a:r>
            <a:r>
              <a:rPr lang="en-US" sz="2100" dirty="0" err="1">
                <a:solidFill>
                  <a:srgbClr val="88006A"/>
                </a:solidFill>
              </a:rPr>
              <a:t>stagii</a:t>
            </a:r>
            <a:r>
              <a:rPr lang="en-US" sz="2100" dirty="0">
                <a:solidFill>
                  <a:srgbClr val="88006A"/>
                </a:solidFill>
              </a:rPr>
              <a:t> de </a:t>
            </a:r>
            <a:r>
              <a:rPr lang="en-US" sz="2100" dirty="0" err="1">
                <a:solidFill>
                  <a:srgbClr val="88006A"/>
                </a:solidFill>
              </a:rPr>
              <a:t>practică</a:t>
            </a:r>
            <a:r>
              <a:rPr lang="en-US" sz="2100" dirty="0">
                <a:solidFill>
                  <a:srgbClr val="88006A"/>
                </a:solidFill>
              </a:rPr>
              <a:t> </a:t>
            </a:r>
            <a:r>
              <a:rPr lang="en-US" sz="2100" dirty="0" err="1">
                <a:solidFill>
                  <a:srgbClr val="88006A"/>
                </a:solidFill>
              </a:rPr>
              <a:t>și</a:t>
            </a:r>
            <a:r>
              <a:rPr lang="en-US" sz="2100" dirty="0">
                <a:solidFill>
                  <a:srgbClr val="88006A"/>
                </a:solidFill>
              </a:rPr>
              <a:t>/</a:t>
            </a:r>
            <a:r>
              <a:rPr lang="en-US" sz="2100" dirty="0" err="1">
                <a:solidFill>
                  <a:srgbClr val="88006A"/>
                </a:solidFill>
              </a:rPr>
              <a:t>sau</a:t>
            </a:r>
            <a:r>
              <a:rPr lang="en-US" sz="2100" dirty="0">
                <a:solidFill>
                  <a:srgbClr val="88006A"/>
                </a:solidFill>
              </a:rPr>
              <a:t> </a:t>
            </a:r>
            <a:r>
              <a:rPr lang="en-US" sz="2100" dirty="0" err="1">
                <a:solidFill>
                  <a:srgbClr val="88006A"/>
                </a:solidFill>
              </a:rPr>
              <a:t>studiu</a:t>
            </a:r>
            <a:r>
              <a:rPr lang="en-US" sz="2100" dirty="0">
                <a:solidFill>
                  <a:srgbClr val="88006A"/>
                </a:solidFill>
              </a:rPr>
              <a:t> ERASMUS </a:t>
            </a:r>
            <a:r>
              <a:rPr lang="en-US" sz="2100" dirty="0" err="1">
                <a:solidFill>
                  <a:srgbClr val="88006A"/>
                </a:solidFill>
              </a:rPr>
              <a:t>într</a:t>
            </a:r>
            <a:r>
              <a:rPr lang="en-US" sz="2100" dirty="0">
                <a:solidFill>
                  <a:srgbClr val="88006A"/>
                </a:solidFill>
              </a:rPr>
              <a:t>-un </a:t>
            </a:r>
            <a:r>
              <a:rPr lang="en-US" sz="2100" dirty="0" err="1">
                <a:solidFill>
                  <a:srgbClr val="88006A"/>
                </a:solidFill>
              </a:rPr>
              <a:t>singur</a:t>
            </a:r>
            <a:r>
              <a:rPr lang="en-US" sz="2100" dirty="0">
                <a:solidFill>
                  <a:srgbClr val="88006A"/>
                </a:solidFill>
              </a:rPr>
              <a:t> </a:t>
            </a:r>
            <a:r>
              <a:rPr lang="en-US" sz="2100" dirty="0" err="1">
                <a:solidFill>
                  <a:srgbClr val="88006A"/>
                </a:solidFill>
              </a:rPr>
              <a:t>ciclu</a:t>
            </a:r>
            <a:r>
              <a:rPr lang="en-US" sz="2100" dirty="0">
                <a:solidFill>
                  <a:srgbClr val="88006A"/>
                </a:solidFill>
              </a:rPr>
              <a:t> de </a:t>
            </a:r>
            <a:r>
              <a:rPr lang="en-US" sz="2100" dirty="0" err="1">
                <a:solidFill>
                  <a:srgbClr val="88006A"/>
                </a:solidFill>
              </a:rPr>
              <a:t>studii</a:t>
            </a:r>
            <a:r>
              <a:rPr lang="en-US" sz="2100" dirty="0">
                <a:solidFill>
                  <a:srgbClr val="88006A"/>
                </a:solidFill>
              </a:rPr>
              <a:t> (master, </a:t>
            </a:r>
            <a:r>
              <a:rPr lang="en-US" sz="2100" dirty="0" err="1">
                <a:solidFill>
                  <a:srgbClr val="88006A"/>
                </a:solidFill>
              </a:rPr>
              <a:t>licență</a:t>
            </a:r>
            <a:r>
              <a:rPr lang="en-US" sz="2100" dirty="0">
                <a:solidFill>
                  <a:srgbClr val="88006A"/>
                </a:solidFill>
              </a:rPr>
              <a:t>, </a:t>
            </a:r>
            <a:r>
              <a:rPr lang="en-US" sz="2100" dirty="0" err="1">
                <a:solidFill>
                  <a:srgbClr val="88006A"/>
                </a:solidFill>
              </a:rPr>
              <a:t>doctorat</a:t>
            </a:r>
            <a:r>
              <a:rPr lang="en-US" sz="2100" dirty="0" smtClean="0">
                <a:solidFill>
                  <a:srgbClr val="88006A"/>
                </a:solidFill>
              </a:rPr>
              <a:t>)</a:t>
            </a:r>
            <a:endParaRPr lang="en-US" sz="2100" dirty="0">
              <a:solidFill>
                <a:srgbClr val="88006A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473528"/>
            <a:ext cx="5698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CINE POATE BENEFICIA?</a:t>
            </a:r>
          </a:p>
        </p:txBody>
      </p:sp>
    </p:spTree>
    <p:extLst>
      <p:ext uri="{BB962C8B-B14F-4D97-AF65-F5344CB8AC3E}">
        <p14:creationId xmlns:p14="http://schemas.microsoft.com/office/powerpoint/2010/main" val="356145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3" descr="Three people sitting at picnic table">
            <a:extLst>
              <a:ext uri="{FF2B5EF4-FFF2-40B4-BE49-F238E27FC236}">
                <a16:creationId xmlns="" xmlns:a16="http://schemas.microsoft.com/office/drawing/2014/main" id="{0B90EB26-97FD-4B8B-86E0-B00589E094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76566" y="0"/>
            <a:ext cx="5515433" cy="6858000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6729" y="587829"/>
            <a:ext cx="8975271" cy="2420187"/>
          </a:xfrm>
        </p:spPr>
        <p:txBody>
          <a:bodyPr>
            <a:normAutofit fontScale="90000"/>
          </a:bodyPr>
          <a:lstStyle/>
          <a:p>
            <a:pPr algn="r"/>
            <a:r>
              <a:rPr lang="it-IT" dirty="0"/>
              <a:t>DOCUMENTE NECESARE </a:t>
            </a:r>
            <a:br>
              <a:rPr lang="it-IT" dirty="0"/>
            </a:br>
            <a:r>
              <a:rPr lang="it-IT" dirty="0"/>
              <a:t>PENTRU i</a:t>
            </a:r>
            <a:r>
              <a:rPr lang="it-IT" dirty="0" smtClean="0"/>
              <a:t>NSCRIEREA </a:t>
            </a:r>
            <a:r>
              <a:rPr lang="it-IT" dirty="0"/>
              <a:t>LA </a:t>
            </a:r>
            <a:r>
              <a:rPr lang="it-IT" dirty="0" smtClean="0"/>
              <a:t>SELECtIE: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3628" y="1797922"/>
            <a:ext cx="9448800" cy="4287157"/>
          </a:xfrm>
        </p:spPr>
        <p:txBody>
          <a:bodyPr>
            <a:noAutofit/>
          </a:bodyPr>
          <a:lstStyle/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Curriculum Vitae</a:t>
            </a:r>
            <a:r>
              <a:rPr lang="en-US" dirty="0">
                <a:solidFill>
                  <a:srgbClr val="002060"/>
                </a:solidFill>
                <a:cs typeface="Andalus" panose="02020603050405020304" pitchFamily="18" charset="-78"/>
              </a:rPr>
              <a:t>;</a:t>
            </a:r>
            <a:endParaRPr lang="ro-RO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Scrisoare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de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motivație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;</a:t>
            </a:r>
            <a:endParaRPr lang="ro-RO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Atestat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de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limbă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/</a:t>
            </a: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foaie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matricolă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din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liceu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;</a:t>
            </a:r>
            <a:endParaRPr lang="ro-RO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Extras din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foaia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matricolă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la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zi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;</a:t>
            </a:r>
            <a:endParaRPr lang="ro-RO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 S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ituaţia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şcolară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de la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nivelele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de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studiu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deja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promovate</a:t>
            </a: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 (pentru 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master</a:t>
            </a:r>
            <a:r>
              <a:rPr lang="ro-RO" dirty="0" err="1">
                <a:solidFill>
                  <a:srgbClr val="002060"/>
                </a:solidFill>
                <a:cs typeface="Andalus" panose="02020603050405020304" pitchFamily="18" charset="-78"/>
              </a:rPr>
              <a:t>anzi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și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doctora</a:t>
            </a:r>
            <a:r>
              <a:rPr lang="ro-RO" dirty="0" err="1">
                <a:solidFill>
                  <a:srgbClr val="002060"/>
                </a:solidFill>
                <a:cs typeface="Andalus" panose="02020603050405020304" pitchFamily="18" charset="-78"/>
              </a:rPr>
              <a:t>nzi</a:t>
            </a: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)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;</a:t>
            </a:r>
            <a:endParaRPr lang="ro-RO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n-AU" dirty="0" err="1">
                <a:solidFill>
                  <a:srgbClr val="002060"/>
                </a:solidFill>
                <a:cs typeface="Andalus" panose="02020603050405020304" pitchFamily="18" charset="-78"/>
              </a:rPr>
              <a:t>Declaraţie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-tip</a:t>
            </a: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 privind numărul de stagii 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Erasmus</a:t>
            </a:r>
            <a:r>
              <a:rPr lang="ro-RO" dirty="0">
                <a:solidFill>
                  <a:srgbClr val="002060"/>
                </a:solidFill>
                <a:cs typeface="Andalus" panose="02020603050405020304" pitchFamily="18" charset="-78"/>
              </a:rPr>
              <a:t>+ efectuate anterior</a:t>
            </a:r>
            <a:r>
              <a:rPr lang="en-AU" dirty="0">
                <a:solidFill>
                  <a:srgbClr val="002060"/>
                </a:solidFill>
                <a:cs typeface="Andalus" panose="02020603050405020304" pitchFamily="18" charset="-78"/>
              </a:rPr>
              <a:t>.</a:t>
            </a:r>
            <a:endParaRPr lang="ro-RO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spcBef>
                <a:spcPts val="0"/>
              </a:spcBef>
              <a:defRPr/>
            </a:pPr>
            <a:r>
              <a:rPr lang="ro-RO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57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8840" y="5018786"/>
            <a:ext cx="1846512" cy="1839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6729" y="309717"/>
            <a:ext cx="8975271" cy="1179216"/>
          </a:xfrm>
        </p:spPr>
        <p:txBody>
          <a:bodyPr>
            <a:normAutofit/>
          </a:bodyPr>
          <a:lstStyle/>
          <a:p>
            <a:pPr algn="r"/>
            <a:r>
              <a:rPr lang="ro-RO" dirty="0" smtClean="0"/>
              <a:t> </a:t>
            </a:r>
            <a:r>
              <a:rPr lang="ro-RO" dirty="0" err="1" smtClean="0"/>
              <a:t>proaspat</a:t>
            </a:r>
            <a:r>
              <a:rPr lang="ro-RO" dirty="0" smtClean="0"/>
              <a:t> </a:t>
            </a:r>
            <a:r>
              <a:rPr lang="ro-RO" dirty="0" err="1" smtClean="0"/>
              <a:t>absolventi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231" y="2077426"/>
            <a:ext cx="11888253" cy="184171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o-RO" sz="2400" b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Studenții și doctoranzii </a:t>
            </a:r>
            <a:r>
              <a:rPr lang="ro-R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din anii terminali </a:t>
            </a:r>
            <a:r>
              <a:rPr lang="ro-RO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pot fi selectați pentru </a:t>
            </a:r>
            <a:r>
              <a:rPr lang="ro-RO" sz="2400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mobilități</a:t>
            </a:r>
            <a:r>
              <a:rPr lang="en-US" sz="2400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care au </a:t>
            </a:r>
            <a:r>
              <a:rPr lang="en-US" sz="2400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</a:t>
            </a:r>
            <a:r>
              <a:rPr lang="en-US" sz="2400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în </a:t>
            </a:r>
            <a:r>
              <a:rPr lang="en-US" sz="2400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primul</a:t>
            </a:r>
            <a:r>
              <a:rPr lang="en-US" sz="2400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 de </a:t>
            </a:r>
            <a:r>
              <a:rPr lang="en-US" sz="2400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după</a:t>
            </a:r>
            <a:r>
              <a:rPr lang="en-US" sz="2400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absolvire</a:t>
            </a:r>
            <a:r>
              <a:rPr lang="ro-RO" sz="2400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și vor avea </a:t>
            </a:r>
            <a:r>
              <a:rPr lang="ro-RO" sz="2400" i="1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statut </a:t>
            </a:r>
            <a:r>
              <a:rPr lang="ro-RO" sz="2400" i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admis condiționat</a:t>
            </a:r>
            <a:r>
              <a:rPr lang="ro-R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 Ei devin “titulari” în momentul în care pot face dovada statutului de absolvent prin prezentarea unei adeverințe eliberate de facultate, respectiv </a:t>
            </a:r>
            <a:r>
              <a:rPr lang="ro-RO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după </a:t>
            </a:r>
            <a:r>
              <a:rPr lang="ro-RO" sz="24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susținerea </a:t>
            </a:r>
            <a:r>
              <a:rPr lang="ro-RO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publică a tezei de doctorat </a:t>
            </a:r>
            <a:r>
              <a:rPr lang="ro-R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(confirmată prin adeverința eliberată de secretariatul Școlii doctorale). 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2868" y="4105525"/>
            <a:ext cx="10039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000" dirty="0" smtClean="0">
                <a:solidFill>
                  <a:srgbClr val="4D5A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Cei interesați </a:t>
            </a:r>
            <a:r>
              <a:rPr lang="en-US" sz="2000" dirty="0" err="1" smtClean="0">
                <a:solidFill>
                  <a:srgbClr val="4D5A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trebuie</a:t>
            </a:r>
            <a:r>
              <a:rPr lang="en-US" sz="2000" dirty="0" smtClean="0">
                <a:solidFill>
                  <a:srgbClr val="4D5A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4D5A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să</a:t>
            </a:r>
            <a:r>
              <a:rPr lang="en-US" sz="2000" dirty="0">
                <a:solidFill>
                  <a:srgbClr val="4D5A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fie </a:t>
            </a:r>
            <a:r>
              <a:rPr lang="en-US" sz="2000" b="1" i="1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selectați</a:t>
            </a:r>
            <a:r>
              <a:rPr lang="en-US" sz="2000" b="1" i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i="1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cel</a:t>
            </a:r>
            <a:r>
              <a:rPr lang="en-US" sz="2000" b="1" i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i="1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mai</a:t>
            </a:r>
            <a:r>
              <a:rPr lang="en-US" sz="2000" b="1" i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i="1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târziu</a:t>
            </a:r>
            <a:r>
              <a:rPr lang="en-US" sz="2000" b="1" i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i="1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până</a:t>
            </a:r>
            <a:r>
              <a:rPr lang="en-US" sz="2000" b="1" i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la data </a:t>
            </a:r>
            <a:r>
              <a:rPr lang="en-US" sz="2000" b="1" i="1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încheierii</a:t>
            </a:r>
            <a:r>
              <a:rPr lang="en-US" sz="2000" b="1" i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i="1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sesiunii</a:t>
            </a:r>
            <a:r>
              <a:rPr lang="en-US" sz="2000" b="1" i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000" b="1" i="1" dirty="0" err="1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evaluare</a:t>
            </a:r>
            <a:r>
              <a:rPr lang="en-US" sz="2000" b="1" i="1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i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din </a:t>
            </a:r>
            <a:r>
              <a:rPr lang="en-US" sz="2000" b="1" i="1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semestrul</a:t>
            </a:r>
            <a:r>
              <a:rPr lang="en-US" sz="2000" b="1" i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al II-lea al </a:t>
            </a:r>
            <a:r>
              <a:rPr lang="en-US" sz="2000" b="1" i="1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anului</a:t>
            </a:r>
            <a:r>
              <a:rPr lang="en-US" sz="2000" b="1" i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i="1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terminal</a:t>
            </a:r>
            <a:r>
              <a:rPr lang="ro-RO" sz="2000" b="1" i="1" dirty="0">
                <a:solidFill>
                  <a:srgbClr val="008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ro-RO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o-RO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respectiv până la data susținerii publice a tezei de </a:t>
            </a:r>
            <a:r>
              <a:rPr lang="ro-RO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doctorat.</a:t>
            </a:r>
            <a:endParaRPr lang="en-US" sz="2000" b="1" dirty="0">
              <a:solidFill>
                <a:srgbClr val="4D5A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77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417517"/>
            <a:ext cx="12177046" cy="52943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35042" y="3376647"/>
            <a:ext cx="4451799" cy="319713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CaT</a:t>
            </a:r>
            <a:r>
              <a:rPr lang="en-US" dirty="0" smtClean="0"/>
              <a:t> </a:t>
            </a:r>
            <a:r>
              <a:rPr lang="en-US" dirty="0"/>
              <a:t>ESTE </a:t>
            </a:r>
            <a:r>
              <a:rPr lang="en-US" dirty="0" err="1" smtClean="0"/>
              <a:t>FINANtAREA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29300" y="3200677"/>
            <a:ext cx="5419010" cy="33861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2223" y="2057401"/>
            <a:ext cx="2177143" cy="4199513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s-ES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Austria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es-ES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s-ES" sz="20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Belgia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es-ES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s-ES" sz="20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Cipru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es-ES" sz="20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Danemarca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es-ES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 Grecia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es-ES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Germania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es-ES" sz="20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Finlanda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es-ES" sz="20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Franţa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es-ES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Irlanda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es-ES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 Italia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3577" y="4157157"/>
            <a:ext cx="3116752" cy="236764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ES" sz="2900" dirty="0" smtClean="0">
                <a:solidFill>
                  <a:srgbClr val="002060"/>
                </a:solidFill>
                <a:cs typeface="Andalus" panose="02020603050405020304" pitchFamily="18" charset="-78"/>
              </a:rPr>
              <a:t>Bulgaria</a:t>
            </a:r>
            <a:endParaRPr lang="ro-RO" sz="2900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/>
            <a:r>
              <a:rPr lang="es-ES" sz="2900" dirty="0">
                <a:solidFill>
                  <a:srgbClr val="002060"/>
                </a:solidFill>
                <a:cs typeface="Andalus" panose="02020603050405020304" pitchFamily="18" charset="-78"/>
              </a:rPr>
              <a:t> Croa</a:t>
            </a:r>
            <a:r>
              <a:rPr lang="ro-RO" sz="2900" dirty="0">
                <a:solidFill>
                  <a:srgbClr val="002060"/>
                </a:solidFill>
                <a:cs typeface="Andalus" panose="02020603050405020304" pitchFamily="18" charset="-78"/>
              </a:rPr>
              <a:t>ț</a:t>
            </a:r>
            <a:r>
              <a:rPr lang="es-ES" sz="29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ia</a:t>
            </a:r>
            <a:endParaRPr lang="ro-RO" sz="2900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/>
            <a:r>
              <a:rPr lang="es-ES" sz="2900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s-ES" sz="29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Cehia</a:t>
            </a:r>
            <a:endParaRPr lang="ro-RO" sz="2900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/>
            <a:r>
              <a:rPr lang="ro-RO" sz="2900" dirty="0" smtClean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s-ES" sz="2900" dirty="0" smtClean="0">
                <a:solidFill>
                  <a:srgbClr val="002060"/>
                </a:solidFill>
                <a:cs typeface="Andalus" panose="02020603050405020304" pitchFamily="18" charset="-78"/>
              </a:rPr>
              <a:t>Estonia</a:t>
            </a:r>
            <a:endParaRPr lang="ro-RO" sz="2900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/>
            <a:r>
              <a:rPr lang="ro-RO" sz="2900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s-ES" sz="2900" dirty="0" smtClean="0">
                <a:solidFill>
                  <a:srgbClr val="002060"/>
                </a:solidFill>
                <a:cs typeface="Andalus" panose="02020603050405020304" pitchFamily="18" charset="-78"/>
              </a:rPr>
              <a:t>Letonia</a:t>
            </a:r>
            <a:endParaRPr lang="ro-RO" sz="2900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/>
            <a:r>
              <a:rPr lang="ro-RO" sz="2900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s-ES" sz="2900" dirty="0">
                <a:solidFill>
                  <a:srgbClr val="002060"/>
                </a:solidFill>
                <a:cs typeface="Andalus" panose="02020603050405020304" pitchFamily="18" charset="-78"/>
              </a:rPr>
              <a:t>Lituania,</a:t>
            </a:r>
            <a:endParaRPr lang="ro-RO" sz="2900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/>
            <a:r>
              <a:rPr lang="es-ES" sz="2900" dirty="0">
                <a:solidFill>
                  <a:srgbClr val="002060"/>
                </a:solidFill>
                <a:cs typeface="Andalus" panose="02020603050405020304" pitchFamily="18" charset="-78"/>
              </a:rPr>
              <a:t> Macedonia</a:t>
            </a:r>
            <a:r>
              <a:rPr lang="ro-RO" sz="2900" dirty="0">
                <a:solidFill>
                  <a:srgbClr val="002060"/>
                </a:solidFill>
                <a:cs typeface="Andalus" panose="02020603050405020304" pitchFamily="18" charset="-78"/>
              </a:rPr>
              <a:t> de </a:t>
            </a:r>
            <a:r>
              <a:rPr lang="ro-RO" sz="2900" dirty="0" smtClean="0">
                <a:solidFill>
                  <a:srgbClr val="002060"/>
                </a:solidFill>
                <a:cs typeface="Andalus" panose="02020603050405020304" pitchFamily="18" charset="-78"/>
              </a:rPr>
              <a:t>Nord</a:t>
            </a:r>
            <a:r>
              <a:rPr lang="es-ES" sz="2900" dirty="0" smtClean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endParaRPr lang="ro-RO" sz="2900" dirty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/>
            <a:endParaRPr lang="en-US" sz="1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895600" y="2057401"/>
            <a:ext cx="2215243" cy="4199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S" sz="20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Islanda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es-ES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Liechtenstein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es-ES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s-ES" sz="20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Luxemburg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es-ES" sz="20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Norvegia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es-ES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Malta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es-ES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Marea </a:t>
            </a:r>
            <a:r>
              <a:rPr lang="es-ES" sz="20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Britanie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ro-RO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s-ES" sz="20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Olanda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es-ES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s-ES" sz="20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Portugalia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ro-RO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s-ES" sz="20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Spania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>
              <a:lnSpc>
                <a:spcPct val="100000"/>
              </a:lnSpc>
            </a:pPr>
            <a:r>
              <a:rPr lang="ro-RO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s-ES" sz="20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Suedia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714343" y="1417517"/>
            <a:ext cx="3910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</a:rPr>
              <a:t>7</a:t>
            </a:r>
            <a:r>
              <a:rPr lang="ro-RO" sz="3600" b="1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</a:rPr>
              <a:t>20</a:t>
            </a:r>
            <a:r>
              <a:rPr lang="vi-VN" sz="3600" b="1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</a:rPr>
              <a:t> de Euro/lună</a:t>
            </a:r>
            <a:endParaRPr lang="en-US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9374606" y="4059188"/>
            <a:ext cx="1956413" cy="2465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Polonia 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/>
            <a:r>
              <a:rPr lang="ro-RO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Serbia </a:t>
            </a:r>
          </a:p>
          <a:p>
            <a:pPr algn="just"/>
            <a:r>
              <a:rPr lang="es-ES" sz="20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Slovacia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/>
            <a:r>
              <a:rPr lang="ro-RO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s-ES" sz="20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Slovenia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/>
            <a:r>
              <a:rPr lang="es-ES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s-ES" sz="20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Ungari</a:t>
            </a:r>
            <a:r>
              <a:rPr lang="ro-RO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a</a:t>
            </a:r>
          </a:p>
          <a:p>
            <a:pPr algn="just"/>
            <a:r>
              <a:rPr lang="es-ES" sz="2000" dirty="0" smtClean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es-ES" sz="2000" dirty="0" err="1" smtClean="0">
                <a:solidFill>
                  <a:srgbClr val="002060"/>
                </a:solidFill>
                <a:cs typeface="Andalus" panose="02020603050405020304" pitchFamily="18" charset="-78"/>
              </a:rPr>
              <a:t>Turcia</a:t>
            </a:r>
            <a:endParaRPr lang="ro-RO" sz="2000" dirty="0" smtClean="0">
              <a:solidFill>
                <a:srgbClr val="002060"/>
              </a:solidFill>
              <a:cs typeface="Andalus" panose="02020603050405020304" pitchFamily="18" charset="-78"/>
            </a:endParaRPr>
          </a:p>
          <a:p>
            <a:pPr algn="just"/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6353499" y="3219877"/>
            <a:ext cx="3910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</a:rPr>
              <a:t>6</a:t>
            </a:r>
            <a:r>
              <a:rPr lang="ro-RO" sz="3600" b="1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</a:rPr>
              <a:t>7</a:t>
            </a:r>
            <a:r>
              <a:rPr lang="vi-VN" sz="3600" b="1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</a:rPr>
              <a:t>0 de Euro/lună</a:t>
            </a:r>
            <a:endParaRPr lang="en-US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AutoShape 2" descr="Finantare Pentru Afacerea T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3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09713" y="702128"/>
            <a:ext cx="11705860" cy="5516555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02129"/>
            <a:ext cx="8610600" cy="1028699"/>
          </a:xfrm>
        </p:spPr>
        <p:txBody>
          <a:bodyPr>
            <a:normAutofit fontScale="90000"/>
          </a:bodyPr>
          <a:lstStyle/>
          <a:p>
            <a:r>
              <a:rPr lang="ro-RO" altLang="es-ES" dirty="0"/>
              <a:t>CE SUNT </a:t>
            </a:r>
            <a:r>
              <a:rPr lang="ro-RO" altLang="es-ES" dirty="0" smtClean="0"/>
              <a:t>MOBILIT</a:t>
            </a:r>
            <a:r>
              <a:rPr lang="en-US" altLang="es-ES" dirty="0" smtClean="0"/>
              <a:t>a</a:t>
            </a:r>
            <a:r>
              <a:rPr lang="en-US" altLang="es-ES" dirty="0"/>
              <a:t>t</a:t>
            </a:r>
            <a:r>
              <a:rPr lang="ro-RO" altLang="es-ES" dirty="0" smtClean="0"/>
              <a:t>ILE </a:t>
            </a:r>
            <a:r>
              <a:rPr lang="ro-RO" altLang="es-ES" dirty="0"/>
              <a:t>ERASMUS+?</a:t>
            </a:r>
            <a:r>
              <a:rPr lang="es-ES" altLang="es-ES" dirty="0"/>
              <a:t/>
            </a:r>
            <a:br>
              <a:rPr lang="es-ES" altLang="es-E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/>
            <a:r>
              <a:rPr lang="ro-RO" sz="3200" b="1" dirty="0">
                <a:solidFill>
                  <a:srgbClr val="28AB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Mobilitate de studiu (SMS)</a:t>
            </a:r>
            <a:r>
              <a:rPr lang="ro-RO" sz="3200" dirty="0">
                <a:solidFill>
                  <a:srgbClr val="28AB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3200" dirty="0" smtClean="0">
                <a:solidFill>
                  <a:srgbClr val="28AB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ro-RO" sz="2800" dirty="0" smtClean="0">
                <a:solidFill>
                  <a:srgbClr val="133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ro-RO" sz="2800" i="1" dirty="0">
                <a:solidFill>
                  <a:srgbClr val="133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perioadă de </a:t>
            </a:r>
            <a:r>
              <a:rPr lang="ro-RO" sz="2800" i="1" u="sng" dirty="0">
                <a:solidFill>
                  <a:srgbClr val="133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studiu</a:t>
            </a:r>
            <a:r>
              <a:rPr lang="ro-RO" sz="2800" i="1" dirty="0">
                <a:solidFill>
                  <a:srgbClr val="133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petrecută de studenții UAIC la o instituție de învățământ superior din străinătate</a:t>
            </a:r>
            <a:r>
              <a:rPr lang="ro-RO" sz="2800" dirty="0">
                <a:solidFill>
                  <a:srgbClr val="133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919663" indent="-4403725" algn="ctr"/>
            <a:endParaRPr lang="ro-RO" sz="1200" b="1" dirty="0">
              <a:solidFill>
                <a:srgbClr val="FFE2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o-RO" sz="3200" b="1" dirty="0">
                <a:solidFill>
                  <a:srgbClr val="E90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Mobilitate de practică</a:t>
            </a:r>
            <a:r>
              <a:rPr lang="ro-RO" sz="3200" dirty="0">
                <a:solidFill>
                  <a:srgbClr val="E90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3200" b="1" dirty="0">
                <a:solidFill>
                  <a:srgbClr val="E90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(SMP)</a:t>
            </a:r>
            <a:r>
              <a:rPr lang="ro-RO" sz="3200" dirty="0">
                <a:solidFill>
                  <a:srgbClr val="E90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800" dirty="0">
                <a:solidFill>
                  <a:srgbClr val="133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ro-RO" sz="2800" i="1" dirty="0">
                <a:solidFill>
                  <a:srgbClr val="133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perioadă de </a:t>
            </a:r>
            <a:r>
              <a:rPr lang="ro-RO" sz="2800" i="1" u="sng" dirty="0">
                <a:solidFill>
                  <a:srgbClr val="133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pregătire practică</a:t>
            </a:r>
            <a:r>
              <a:rPr lang="ro-RO" sz="2800" i="1" dirty="0">
                <a:solidFill>
                  <a:srgbClr val="133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800" i="1" dirty="0" smtClean="0">
                <a:solidFill>
                  <a:srgbClr val="133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petrecută </a:t>
            </a:r>
            <a:r>
              <a:rPr lang="ro-RO" sz="2800" i="1" dirty="0">
                <a:solidFill>
                  <a:srgbClr val="133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studenții UAIC într-o instituție </a:t>
            </a:r>
            <a:r>
              <a:rPr lang="ro-RO" sz="2800" i="1" dirty="0" smtClean="0">
                <a:solidFill>
                  <a:srgbClr val="133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eligibilă </a:t>
            </a:r>
            <a:r>
              <a:rPr lang="ro-RO" sz="2800" i="1" dirty="0">
                <a:solidFill>
                  <a:srgbClr val="133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 străinătate  </a:t>
            </a:r>
            <a:r>
              <a:rPr lang="ro-RO" sz="2800" dirty="0">
                <a:solidFill>
                  <a:srgbClr val="133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(universitate, întreprindere). </a:t>
            </a:r>
          </a:p>
          <a:p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85800" y="5165229"/>
            <a:ext cx="10820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tabLst>
                <a:tab pos="347663" algn="l"/>
              </a:tabLst>
            </a:pPr>
            <a:r>
              <a:rPr lang="ro-RO" sz="2600" dirty="0">
                <a:solidFill>
                  <a:srgbClr val="DF3358"/>
                </a:solidFill>
                <a:cs typeface="Calibri" panose="020F0502020204030204" pitchFamily="34" charset="0"/>
              </a:rPr>
              <a:t>După încheierea perioadei de studiu sau practică în străinătate, studenții se întorc la UAIC pentru a-și finaliza studiile. </a:t>
            </a:r>
            <a:endParaRPr lang="en-US" sz="2600" dirty="0">
              <a:solidFill>
                <a:srgbClr val="DF3358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80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2" descr="arial view of spiral staircase">
            <a:extLst>
              <a:ext uri="{FF2B5EF4-FFF2-40B4-BE49-F238E27FC236}">
                <a16:creationId xmlns="" xmlns:a16="http://schemas.microsoft.com/office/drawing/2014/main" id="{FEB910A3-4C94-4A0C-AC72-88985A7BA9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3711" y="0"/>
            <a:ext cx="8342141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  <a:effectLst>
            <a:softEdge rad="1270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Durata </a:t>
            </a:r>
            <a:r>
              <a:rPr lang="ro-RO" dirty="0" err="1" smtClean="0"/>
              <a:t>mobilitatii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5184" y="2194560"/>
            <a:ext cx="5401962" cy="287994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Durata </a:t>
            </a:r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minim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o-RO" sz="24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eligibilă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vi-VN" sz="2400" dirty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ro-RO" sz="2400" dirty="0" smtClean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unei mobilități </a:t>
            </a:r>
            <a:r>
              <a:rPr lang="vi-VN" sz="2400" dirty="0" smtClean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ro-RO" sz="2400" dirty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practică </a:t>
            </a:r>
            <a:r>
              <a:rPr lang="vi-VN" sz="2400" dirty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Erasmus+ este de </a:t>
            </a:r>
            <a:r>
              <a:rPr lang="ro-RO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luni </a:t>
            </a:r>
            <a:r>
              <a:rPr lang="ro-RO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30</a:t>
            </a:r>
            <a:r>
              <a:rPr lang="ro-RO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x 2 = 6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 de zile</a:t>
            </a:r>
            <a:r>
              <a:rPr lang="ro-RO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lang="vi-VN" sz="2400" dirty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indiferent de numărul de zile calendaristice ale luni</a:t>
            </a:r>
            <a:r>
              <a:rPr lang="ro-RO" sz="2400" dirty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</a:t>
            </a:r>
            <a:r>
              <a:rPr lang="vi-VN" sz="2400" dirty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respective.</a:t>
            </a:r>
            <a:r>
              <a:rPr lang="ro-RO" sz="2400" dirty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o-RO" sz="2400" dirty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vi-VN" sz="2400" dirty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vi-VN" sz="2400" dirty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480560"/>
            <a:ext cx="5334000" cy="1985553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</a:pP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Durata finanțată </a:t>
            </a:r>
            <a:r>
              <a:rPr lang="vi-VN" sz="2400" dirty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ro-RO" sz="2400" dirty="0" smtClean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unei mobilități </a:t>
            </a:r>
            <a:r>
              <a:rPr lang="vi-VN" sz="2400" dirty="0" smtClean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vi-VN" sz="2400" dirty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practică Erasmus+ pentru studen</a:t>
            </a:r>
            <a:r>
              <a:rPr lang="ro-RO" sz="2400" dirty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ț</a:t>
            </a:r>
            <a:r>
              <a:rPr lang="vi-VN" sz="2400" dirty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ii UAIC este de 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maximum 3 luni</a:t>
            </a:r>
            <a:r>
              <a:rPr lang="vi-VN" sz="2400" dirty="0">
                <a:solidFill>
                  <a:srgbClr val="142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70000"/>
              </a:lnSpc>
            </a:pP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3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De </a:t>
            </a:r>
            <a:r>
              <a:rPr lang="ro-RO" dirty="0" err="1" smtClean="0"/>
              <a:t>retinut</a:t>
            </a:r>
            <a:r>
              <a:rPr lang="ro-RO" dirty="0" smtClean="0"/>
              <a:t>!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00570" y="1955776"/>
            <a:ext cx="38312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o-RO" sz="2000" dirty="0">
                <a:solidFill>
                  <a:srgbClr val="002060"/>
                </a:solidFill>
                <a:latin typeface="Calibri" pitchFamily="34" charset="0"/>
              </a:rPr>
              <a:t>Dacă este plătitor de taxă</a:t>
            </a:r>
            <a:r>
              <a:rPr lang="ro-RO" sz="2000" dirty="0" smtClean="0">
                <a:solidFill>
                  <a:srgbClr val="002060"/>
                </a:solidFill>
                <a:latin typeface="Calibri" pitchFamily="34" charset="0"/>
              </a:rPr>
              <a:t>, studentul </a:t>
            </a:r>
            <a:r>
              <a:rPr lang="ro-RO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va continua să plătească taxa </a:t>
            </a:r>
            <a:r>
              <a:rPr lang="ro-RO" sz="2000" dirty="0">
                <a:solidFill>
                  <a:srgbClr val="002060"/>
                </a:solidFill>
                <a:latin typeface="Calibri" pitchFamily="34" charset="0"/>
              </a:rPr>
              <a:t>pe toată durata </a:t>
            </a:r>
            <a:r>
              <a:rPr lang="ro-RO" sz="2000" dirty="0" smtClean="0">
                <a:solidFill>
                  <a:srgbClr val="002060"/>
                </a:solidFill>
                <a:latin typeface="Calibri" pitchFamily="34" charset="0"/>
              </a:rPr>
              <a:t>mobilității Erasmus</a:t>
            </a:r>
            <a:r>
              <a:rPr lang="ro-RO" sz="2000" dirty="0">
                <a:solidFill>
                  <a:srgbClr val="002060"/>
                </a:solidFill>
                <a:latin typeface="Calibri" pitchFamily="34" charset="0"/>
              </a:rPr>
              <a:t>+ în străinătate.</a:t>
            </a:r>
            <a:endParaRPr lang="en-US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2" name="Picture 2" descr="http://www.manager.ro/dbimg_small/articole_320/taxe-impozite_802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-2352" r="6762" b="5501"/>
          <a:stretch/>
        </p:blipFill>
        <p:spPr bwMode="auto">
          <a:xfrm>
            <a:off x="0" y="4052107"/>
            <a:ext cx="3094887" cy="279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494682" y="3478235"/>
            <a:ext cx="3605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o-RO" sz="2000" dirty="0" smtClean="0">
                <a:solidFill>
                  <a:srgbClr val="002060"/>
                </a:solidFill>
                <a:latin typeface="Calibri" pitchFamily="34" charset="0"/>
              </a:rPr>
              <a:t>Studentul ERASMUS </a:t>
            </a:r>
            <a:r>
              <a:rPr lang="ro-RO" sz="20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are </a:t>
            </a:r>
            <a:r>
              <a:rPr lang="ro-RO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dreptul la plata bursei MECS în </a:t>
            </a:r>
            <a:r>
              <a:rPr lang="ro-RO" sz="2000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ţară</a:t>
            </a:r>
            <a:r>
              <a:rPr lang="ro-RO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o-RO" sz="2000" dirty="0">
                <a:solidFill>
                  <a:srgbClr val="002060"/>
                </a:solidFill>
                <a:latin typeface="Calibri" pitchFamily="34" charset="0"/>
              </a:rPr>
              <a:t>pe toată perioada </a:t>
            </a:r>
            <a:r>
              <a:rPr lang="ro-RO" sz="2000" dirty="0" smtClean="0">
                <a:solidFill>
                  <a:srgbClr val="002060"/>
                </a:solidFill>
                <a:latin typeface="Calibri" pitchFamily="34" charset="0"/>
              </a:rPr>
              <a:t>mobilității.</a:t>
            </a:r>
            <a:endParaRPr lang="ro-RO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02429" y="4264176"/>
            <a:ext cx="43422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Calibri" pitchFamily="34" charset="0"/>
              </a:rPr>
              <a:t>Studentul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o-RO" sz="2000" dirty="0" smtClean="0">
                <a:solidFill>
                  <a:srgbClr val="002060"/>
                </a:solidFill>
                <a:latin typeface="Calibri" pitchFamily="34" charset="0"/>
              </a:rPr>
              <a:t>ERASMUS care </a:t>
            </a:r>
            <a:r>
              <a:rPr lang="ro-RO" sz="2000" dirty="0">
                <a:solidFill>
                  <a:srgbClr val="002060"/>
                </a:solidFill>
                <a:latin typeface="Calibri" pitchFamily="34" charset="0"/>
              </a:rPr>
              <a:t>are, la plecare, </a:t>
            </a:r>
            <a:r>
              <a:rPr lang="ro-RO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dreptul la </a:t>
            </a:r>
            <a:r>
              <a:rPr lang="ro-RO" sz="20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un loc de cazare în căminele UAIC</a:t>
            </a:r>
            <a:r>
              <a:rPr lang="ro-RO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ro-RO" sz="2000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îşi</a:t>
            </a:r>
            <a:r>
              <a:rPr lang="ro-RO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păstrează acest drept </a:t>
            </a:r>
            <a:r>
              <a:rPr lang="ro-RO" sz="2000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şi</a:t>
            </a:r>
            <a:r>
              <a:rPr lang="ro-RO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la întoarcerea din mobilitate </a:t>
            </a:r>
            <a:r>
              <a:rPr lang="ro-RO" sz="2000" dirty="0">
                <a:solidFill>
                  <a:srgbClr val="002060"/>
                </a:solidFill>
                <a:latin typeface="Calibri" pitchFamily="34" charset="0"/>
              </a:rPr>
              <a:t>(</a:t>
            </a:r>
            <a:r>
              <a:rPr lang="ro-RO" sz="2000" b="1" dirty="0">
                <a:solidFill>
                  <a:srgbClr val="002060"/>
                </a:solidFill>
                <a:latin typeface="Calibri" pitchFamily="34" charset="0"/>
              </a:rPr>
              <a:t>cerere înregistrată depusă la administratorul </a:t>
            </a:r>
            <a:r>
              <a:rPr lang="ro-RO" sz="2000" b="1" dirty="0" err="1">
                <a:solidFill>
                  <a:srgbClr val="002060"/>
                </a:solidFill>
                <a:latin typeface="Calibri" pitchFamily="34" charset="0"/>
              </a:rPr>
              <a:t>facultăţii</a:t>
            </a:r>
            <a:r>
              <a:rPr lang="ro-RO" sz="2000" dirty="0">
                <a:solidFill>
                  <a:srgbClr val="002060"/>
                </a:solidFill>
                <a:latin typeface="Calibri" pitchFamily="34" charset="0"/>
              </a:rPr>
              <a:t>).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5"/>
          </p:nvPr>
        </p:nvSpPr>
        <p:spPr>
          <a:xfrm>
            <a:off x="790967" y="1464273"/>
            <a:ext cx="3758070" cy="1932878"/>
          </a:xfrm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o-RO" sz="2000" dirty="0">
                <a:solidFill>
                  <a:srgbClr val="002060"/>
                </a:solidFill>
                <a:latin typeface="Calibri" panose="020F0502020204030204" pitchFamily="34" charset="0"/>
              </a:rPr>
              <a:t>Un student poate beneficia de </a:t>
            </a:r>
            <a:r>
              <a:rPr lang="ro-RO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mobilități de </a:t>
            </a:r>
            <a:r>
              <a:rPr lang="ro-RO" sz="2000" dirty="0">
                <a:solidFill>
                  <a:srgbClr val="002060"/>
                </a:solidFill>
                <a:latin typeface="Calibri" panose="020F0502020204030204" pitchFamily="34" charset="0"/>
              </a:rPr>
              <a:t>studiu </a:t>
            </a:r>
            <a:r>
              <a:rPr lang="ro-RO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şi</a:t>
            </a:r>
            <a:r>
              <a:rPr lang="ro-RO" sz="2000" dirty="0">
                <a:solidFill>
                  <a:srgbClr val="002060"/>
                </a:solidFill>
                <a:latin typeface="Calibri" panose="020F0502020204030204" pitchFamily="34" charset="0"/>
              </a:rPr>
              <a:t> de practică la fiecare nivel de studiu (</a:t>
            </a:r>
            <a:r>
              <a:rPr lang="ro-RO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licenţă</a:t>
            </a:r>
            <a:r>
              <a:rPr lang="ro-RO" sz="2000" dirty="0">
                <a:solidFill>
                  <a:srgbClr val="002060"/>
                </a:solidFill>
                <a:latin typeface="Calibri" panose="020F0502020204030204" pitchFamily="34" charset="0"/>
              </a:rPr>
              <a:t>, master, doctorat), </a:t>
            </a:r>
            <a:r>
              <a:rPr lang="ro-RO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însumând  maxim 12 luni de </a:t>
            </a:r>
            <a:r>
              <a:rPr lang="ro-RO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mobilitate (studiu </a:t>
            </a:r>
            <a:r>
              <a:rPr lang="ro-RO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+ practică) per </a:t>
            </a:r>
            <a:r>
              <a:rPr lang="ro-RO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nivel.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 descr="group of students throwing their graduation caps in the air at sunset">
            <a:extLst>
              <a:ext uri="{FF2B5EF4-FFF2-40B4-BE49-F238E27FC236}">
                <a16:creationId xmlns="" xmlns:a16="http://schemas.microsoft.com/office/drawing/2014/main" id="{039BFAD7-131E-407E-8A28-E4CF6B8977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55765"/>
            <a:ext cx="10977905" cy="617507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De </a:t>
            </a:r>
            <a:r>
              <a:rPr lang="ro-RO" dirty="0" err="1" smtClean="0"/>
              <a:t>retinut</a:t>
            </a:r>
            <a:r>
              <a:rPr lang="ro-RO" dirty="0" smtClean="0"/>
              <a:t>!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6550187" y="2065866"/>
            <a:ext cx="4714330" cy="3494807"/>
          </a:xfrm>
        </p:spPr>
        <p:txBody>
          <a:bodyPr>
            <a:noAutofit/>
          </a:bodyPr>
          <a:lstStyle/>
          <a:p>
            <a:pPr algn="just"/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</a:rPr>
              <a:t>La întoarcerea din </a:t>
            </a:r>
            <a:r>
              <a:rPr lang="ro-RO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mobilitate, 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</a:rPr>
              <a:t>studentului i se vor </a:t>
            </a:r>
            <a:r>
              <a:rPr lang="ro-RO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recunoaște toate creditele obținute la </a:t>
            </a:r>
            <a:r>
              <a:rPr lang="ro-RO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instituția gazdă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</a:rPr>
              <a:t>, conform </a:t>
            </a:r>
            <a:r>
              <a:rPr lang="ro-RO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contractul 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</a:rPr>
              <a:t>de </a:t>
            </a:r>
            <a:r>
              <a:rPr lang="ro-RO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studii/practică 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ro-RO" sz="2400" i="1" dirty="0" err="1">
                <a:solidFill>
                  <a:srgbClr val="002060"/>
                </a:solidFill>
                <a:latin typeface="Calibri" panose="020F0502020204030204" pitchFamily="34" charset="0"/>
              </a:rPr>
              <a:t>Learning</a:t>
            </a:r>
            <a:r>
              <a:rPr lang="ro-RO" sz="2400" i="1" dirty="0">
                <a:solidFill>
                  <a:srgbClr val="002060"/>
                </a:solidFill>
                <a:latin typeface="Calibri" panose="020F0502020204030204" pitchFamily="34" charset="0"/>
              </a:rPr>
              <a:t> Agreement for </a:t>
            </a:r>
            <a:r>
              <a:rPr lang="ro-RO" sz="24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Studies/</a:t>
            </a:r>
            <a:r>
              <a:rPr lang="ro-RO" sz="2400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Traineeships</a:t>
            </a:r>
            <a:r>
              <a:rPr lang="ro-RO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; 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</a:rPr>
              <a:t>certificarea acestui transfer de credite, precum și echivalarea notelor obținute, se va face de către comisia desemnată la nivel de facultate.</a:t>
            </a:r>
            <a:endParaRPr lang="en-US" sz="2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1082542" y="2142988"/>
            <a:ext cx="4726744" cy="3990024"/>
          </a:xfrm>
        </p:spPr>
        <p:txBody>
          <a:bodyPr>
            <a:noAutofit/>
          </a:bodyPr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Studentul</a:t>
            </a: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titular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ro-RO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mobilitate ERASMUS 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ro-RO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îşi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păstrează statutul avut la plecare (cu bursă/fără bursă sau cu taxă/fără taxă) </a:t>
            </a:r>
            <a:r>
              <a:rPr lang="ro-RO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 tot parcursul anului universitar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cu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</a:t>
            </a:r>
            <a:r>
              <a:rPr lang="ro-RO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ţia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îndeplinirii </a:t>
            </a:r>
            <a:r>
              <a:rPr lang="ro-RO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obligaţiilor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academice (</a:t>
            </a:r>
            <a:r>
              <a:rPr lang="ro-RO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obţinerea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ro-RO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de credite ECTS la universitatea partener</a:t>
            </a:r>
            <a:r>
              <a:rPr lang="ro-RO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3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1" descr="title">
            <a:extLst>
              <a:ext uri="{FF2B5EF4-FFF2-40B4-BE49-F238E27FC236}">
                <a16:creationId xmlns="" xmlns:a16="http://schemas.microsoft.com/office/drawing/2014/main" id="{72FCEAE4-FA74-4446-B2F5-9AFA2DA139A2}"/>
              </a:ext>
            </a:extLst>
          </p:cNvPr>
          <p:cNvSpPr txBox="1">
            <a:spLocks/>
          </p:cNvSpPr>
          <p:nvPr/>
        </p:nvSpPr>
        <p:spPr>
          <a:xfrm>
            <a:off x="2222935" y="530503"/>
            <a:ext cx="7812687" cy="879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informa</a:t>
            </a:r>
            <a:r>
              <a:rPr lang="ro-RO" dirty="0" smtClean="0"/>
              <a:t>t</a:t>
            </a:r>
            <a:r>
              <a:rPr lang="en-US" dirty="0" smtClean="0"/>
              <a:t>ii </a:t>
            </a:r>
            <a:r>
              <a:rPr lang="en-US" dirty="0" err="1" smtClean="0"/>
              <a:t>suplimentare</a:t>
            </a:r>
            <a:r>
              <a:rPr lang="en-US" dirty="0" smtClean="0"/>
              <a:t>: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695A66A-1D9E-4D4E-9067-DC97380D3F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7184548" y="4766775"/>
            <a:ext cx="429768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95" descr="Receiver">
            <a:extLst>
              <a:ext uri="{FF2B5EF4-FFF2-40B4-BE49-F238E27FC236}">
                <a16:creationId xmlns="" xmlns:a16="http://schemas.microsoft.com/office/drawing/2014/main" id="{106CDB5A-A67F-441C-894F-3EDD7AD64C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451577" y="3752266"/>
            <a:ext cx="198933" cy="198932"/>
          </a:xfrm>
          <a:prstGeom prst="ellipse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D7EA8B7-2002-456B-9543-8C05E99E3A28}"/>
              </a:ext>
            </a:extLst>
          </p:cNvPr>
          <p:cNvSpPr/>
          <p:nvPr/>
        </p:nvSpPr>
        <p:spPr>
          <a:xfrm>
            <a:off x="1824688" y="1759181"/>
            <a:ext cx="2300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MD" b="1" u="sng" dirty="0" smtClean="0"/>
              <a:t>Mobilități de </a:t>
            </a:r>
            <a:r>
              <a:rPr lang="ro-MD" b="1" u="sng" dirty="0"/>
              <a:t>studiu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26486D5-5EA0-49C4-9E56-6363ED5B8307}"/>
              </a:ext>
            </a:extLst>
          </p:cNvPr>
          <p:cNvSpPr/>
          <p:nvPr/>
        </p:nvSpPr>
        <p:spPr>
          <a:xfrm>
            <a:off x="6773000" y="1786745"/>
            <a:ext cx="2597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MD" b="1" u="sng" dirty="0" smtClean="0"/>
              <a:t>Mobilități de </a:t>
            </a:r>
            <a:r>
              <a:rPr lang="ro-MD" b="1" u="sng" dirty="0"/>
              <a:t>practică</a:t>
            </a:r>
          </a:p>
        </p:txBody>
      </p:sp>
      <p:sp>
        <p:nvSpPr>
          <p:cNvPr id="11" name="Text Placeholder 33" descr="content">
            <a:extLst>
              <a:ext uri="{FF2B5EF4-FFF2-40B4-BE49-F238E27FC236}">
                <a16:creationId xmlns="" xmlns:a16="http://schemas.microsoft.com/office/drawing/2014/main" id="{C22E8591-3AFC-442D-AF32-1287DFF6F346}"/>
              </a:ext>
            </a:extLst>
          </p:cNvPr>
          <p:cNvSpPr txBox="1">
            <a:spLocks/>
          </p:cNvSpPr>
          <p:nvPr/>
        </p:nvSpPr>
        <p:spPr>
          <a:xfrm>
            <a:off x="6773000" y="2351317"/>
            <a:ext cx="3426801" cy="1643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o-MD" sz="2000" dirty="0" smtClean="0"/>
              <a:t>Petronela SPIRIDON-URSU</a:t>
            </a:r>
            <a:endParaRPr lang="ro-MD" sz="2000" dirty="0"/>
          </a:p>
          <a:p>
            <a:pPr marL="0" indent="0">
              <a:buNone/>
            </a:pPr>
            <a:r>
              <a:rPr lang="ro-RO" sz="1400" dirty="0" smtClean="0"/>
              <a:t>Serviciul </a:t>
            </a:r>
            <a:r>
              <a:rPr lang="en-US" sz="1400" dirty="0" err="1" smtClean="0"/>
              <a:t>Relații</a:t>
            </a:r>
            <a:r>
              <a:rPr lang="en-US" sz="1400" dirty="0" smtClean="0"/>
              <a:t> </a:t>
            </a:r>
            <a:r>
              <a:rPr lang="en-US" sz="1400" dirty="0" err="1"/>
              <a:t>Internaționale</a:t>
            </a:r>
            <a:r>
              <a:rPr lang="en-US" sz="1400" dirty="0"/>
              <a:t> </a:t>
            </a:r>
            <a:endParaRPr lang="ro-RO" sz="1400" dirty="0" smtClean="0"/>
          </a:p>
          <a:p>
            <a:pPr marL="0" indent="0">
              <a:buNone/>
            </a:pPr>
            <a:r>
              <a:rPr lang="ro-RO" sz="1400" dirty="0" smtClean="0"/>
              <a:t>Biroul ERASMUS+</a:t>
            </a:r>
          </a:p>
          <a:p>
            <a:pPr marL="0" indent="0">
              <a:buNone/>
            </a:pPr>
            <a:r>
              <a:rPr lang="ro-MD" sz="1400" b="1" dirty="0">
                <a:solidFill>
                  <a:srgbClr val="B2606E"/>
                </a:solidFill>
              </a:rPr>
              <a:t>petronela.spiridon</a:t>
            </a:r>
            <a:r>
              <a:rPr lang="en-US" sz="1400" b="1" dirty="0" smtClean="0">
                <a:solidFill>
                  <a:srgbClr val="B2606E"/>
                </a:solidFill>
              </a:rPr>
              <a:t>@uaic.ro</a:t>
            </a:r>
            <a:endParaRPr lang="ro-MD" sz="1400" dirty="0"/>
          </a:p>
          <a:p>
            <a:pPr marL="0" indent="0">
              <a:buNone/>
            </a:pPr>
            <a:r>
              <a:rPr lang="en-US" sz="1400" dirty="0"/>
              <a:t>tel. </a:t>
            </a:r>
            <a:r>
              <a:rPr lang="en-US" sz="1400" dirty="0" smtClean="0"/>
              <a:t>0232-201812</a:t>
            </a:r>
            <a:endParaRPr lang="en-US" sz="1400" dirty="0"/>
          </a:p>
        </p:txBody>
      </p:sp>
      <p:pic>
        <p:nvPicPr>
          <p:cNvPr id="14" name="Content Placeholder 95" descr="Receiver">
            <a:extLst>
              <a:ext uri="{FF2B5EF4-FFF2-40B4-BE49-F238E27FC236}">
                <a16:creationId xmlns="" xmlns:a16="http://schemas.microsoft.com/office/drawing/2014/main" id="{917320D5-9DE1-4D6E-94F8-3F6CA6A193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26090" y="3813158"/>
            <a:ext cx="198933" cy="198932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" name="Text Placeholder 33" descr="content">
            <a:extLst>
              <a:ext uri="{FF2B5EF4-FFF2-40B4-BE49-F238E27FC236}">
                <a16:creationId xmlns="" xmlns:a16="http://schemas.microsoft.com/office/drawing/2014/main" id="{20CF8B2F-44B6-41A1-ADFC-2899A3288D6A}"/>
              </a:ext>
            </a:extLst>
          </p:cNvPr>
          <p:cNvSpPr txBox="1">
            <a:spLocks/>
          </p:cNvSpPr>
          <p:nvPr/>
        </p:nvSpPr>
        <p:spPr>
          <a:xfrm>
            <a:off x="1847513" y="2821129"/>
            <a:ext cx="3685093" cy="14086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o-RO" sz="1400" dirty="0" smtClean="0"/>
              <a:t>Serviciul</a:t>
            </a:r>
            <a:r>
              <a:rPr lang="en-US" sz="1400" dirty="0" smtClean="0"/>
              <a:t> </a:t>
            </a:r>
            <a:r>
              <a:rPr lang="en-US" sz="1400" dirty="0" err="1"/>
              <a:t>Relații</a:t>
            </a:r>
            <a:r>
              <a:rPr lang="en-US" sz="1400" dirty="0"/>
              <a:t> </a:t>
            </a:r>
            <a:r>
              <a:rPr lang="en-US" sz="1400" dirty="0" err="1"/>
              <a:t>Internaționale</a:t>
            </a:r>
            <a:r>
              <a:rPr lang="en-US" sz="1400" dirty="0"/>
              <a:t> </a:t>
            </a:r>
            <a:endParaRPr lang="ro-RO" sz="1400" dirty="0" smtClean="0"/>
          </a:p>
          <a:p>
            <a:pPr marL="0" indent="0">
              <a:buNone/>
            </a:pPr>
            <a:r>
              <a:rPr lang="ro-RO" sz="1400" dirty="0" smtClean="0"/>
              <a:t>Biroul ERASMUS+</a:t>
            </a:r>
          </a:p>
          <a:p>
            <a:pPr marL="0" indent="0">
              <a:buNone/>
            </a:pPr>
            <a:r>
              <a:rPr lang="ro-MD" sz="1400" b="1" dirty="0" err="1" smtClean="0">
                <a:solidFill>
                  <a:srgbClr val="B2606E"/>
                </a:solidFill>
              </a:rPr>
              <a:t>cerasela.jufa</a:t>
            </a:r>
            <a:r>
              <a:rPr lang="en-US" sz="1400" b="1" dirty="0" smtClean="0">
                <a:solidFill>
                  <a:srgbClr val="B2606E"/>
                </a:solidFill>
              </a:rPr>
              <a:t>@uaic.ro</a:t>
            </a:r>
            <a:endParaRPr lang="ro-MD" sz="1400" dirty="0">
              <a:solidFill>
                <a:srgbClr val="B2606E"/>
              </a:solidFill>
            </a:endParaRPr>
          </a:p>
          <a:p>
            <a:pPr marL="0" indent="0">
              <a:buNone/>
            </a:pPr>
            <a:r>
              <a:rPr lang="en-US" sz="1400" dirty="0"/>
              <a:t>tel. 0232-20</a:t>
            </a:r>
            <a:r>
              <a:rPr lang="ro-MD" sz="1400" dirty="0"/>
              <a:t>1113</a:t>
            </a:r>
            <a:r>
              <a:rPr lang="en-US" sz="1400" dirty="0"/>
              <a:t>; </a:t>
            </a:r>
            <a:endParaRPr lang="ro-RO" sz="1400" dirty="0" smtClean="0"/>
          </a:p>
        </p:txBody>
      </p:sp>
      <p:sp>
        <p:nvSpPr>
          <p:cNvPr id="18" name="Text Placeholder 33" descr="content">
            <a:extLst>
              <a:ext uri="{FF2B5EF4-FFF2-40B4-BE49-F238E27FC236}">
                <a16:creationId xmlns="" xmlns:a16="http://schemas.microsoft.com/office/drawing/2014/main" id="{5B465240-10F5-4E83-BCD5-99D10350148A}"/>
              </a:ext>
            </a:extLst>
          </p:cNvPr>
          <p:cNvSpPr txBox="1">
            <a:spLocks/>
          </p:cNvSpPr>
          <p:nvPr/>
        </p:nvSpPr>
        <p:spPr>
          <a:xfrm>
            <a:off x="1833356" y="2351317"/>
            <a:ext cx="3174624" cy="17136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o-MD" sz="2000" dirty="0"/>
              <a:t>Cerasela </a:t>
            </a:r>
            <a:r>
              <a:rPr lang="ro-MD" sz="2000" dirty="0" smtClean="0"/>
              <a:t>PISTA</a:t>
            </a:r>
            <a:endParaRPr lang="ro-MD" sz="2000" dirty="0"/>
          </a:p>
        </p:txBody>
      </p:sp>
      <p:pic>
        <p:nvPicPr>
          <p:cNvPr id="19" name="Content Placeholder 93" descr="User">
            <a:extLst>
              <a:ext uri="{FF2B5EF4-FFF2-40B4-BE49-F238E27FC236}">
                <a16:creationId xmlns="" xmlns:a16="http://schemas.microsoft.com/office/drawing/2014/main" id="{CB1D49A6-19DE-4AB9-98B6-9FBA117D3C1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90649" y="2305909"/>
            <a:ext cx="469813" cy="46981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" name="Content Placeholder 97" descr="Envelope">
            <a:extLst>
              <a:ext uri="{FF2B5EF4-FFF2-40B4-BE49-F238E27FC236}">
                <a16:creationId xmlns="" xmlns:a16="http://schemas.microsoft.com/office/drawing/2014/main" id="{75C58B3F-978F-4D17-BC84-E5114056627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81392" y="3481534"/>
            <a:ext cx="270963" cy="27096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" name="Content Placeholder 93" descr="User">
            <a:extLst>
              <a:ext uri="{FF2B5EF4-FFF2-40B4-BE49-F238E27FC236}">
                <a16:creationId xmlns="" xmlns:a16="http://schemas.microsoft.com/office/drawing/2014/main" id="{7683E2DA-82DE-42F8-BD09-74E6378FC8F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38698" y="2305909"/>
            <a:ext cx="469813" cy="46981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" name="Content Placeholder 97" descr="Envelope">
            <a:extLst>
              <a:ext uri="{FF2B5EF4-FFF2-40B4-BE49-F238E27FC236}">
                <a16:creationId xmlns="" xmlns:a16="http://schemas.microsoft.com/office/drawing/2014/main" id="{78759BA2-24D3-49A8-AB41-C4802522094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402372" y="3424561"/>
            <a:ext cx="270963" cy="270962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60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" y="1313117"/>
            <a:ext cx="5334001" cy="480361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1" y="412100"/>
            <a:ext cx="6515100" cy="64459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7587" y="1809749"/>
            <a:ext cx="4715438" cy="2882895"/>
          </a:xfrm>
          <a:prstGeom prst="rect">
            <a:avLst/>
          </a:prstGeom>
          <a:noFill/>
          <a:effectLst>
            <a:softEdge rad="635000"/>
          </a:effectLst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dirty="0" smtClean="0"/>
              <a:t>Coordonatori </a:t>
            </a:r>
            <a:r>
              <a:rPr lang="ro-RO" dirty="0" err="1" smtClean="0"/>
              <a:t>erasmus</a:t>
            </a:r>
            <a:r>
              <a:rPr lang="ro-RO" dirty="0" smtClean="0"/>
              <a:t>+</a:t>
            </a:r>
            <a:endParaRPr lang="en-US" dirty="0" smtClean="0"/>
          </a:p>
          <a:p>
            <a:pPr algn="ctr"/>
            <a:r>
              <a:rPr lang="ro-RO" dirty="0" smtClean="0"/>
              <a:t>din </a:t>
            </a:r>
            <a:r>
              <a:rPr lang="ro-RO" dirty="0" err="1" smtClean="0"/>
              <a:t>facultati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9949" y="6116734"/>
            <a:ext cx="5158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3333FF"/>
                </a:solidFill>
              </a:rPr>
              <a:t>https://www.uaic.ro/international/programul-erasmus/</a:t>
            </a:r>
          </a:p>
        </p:txBody>
      </p:sp>
    </p:spTree>
    <p:extLst>
      <p:ext uri="{BB962C8B-B14F-4D97-AF65-F5344CB8AC3E}">
        <p14:creationId xmlns:p14="http://schemas.microsoft.com/office/powerpoint/2010/main" val="295158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9102" y="2057400"/>
            <a:ext cx="7697967" cy="4160519"/>
          </a:xfrm>
          <a:prstGeom prst="rect">
            <a:avLst/>
          </a:prstGeom>
          <a:noFill/>
          <a:ln>
            <a:noFill/>
          </a:ln>
          <a:effectLst>
            <a:softEdge rad="1270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422400"/>
            <a:ext cx="12081933" cy="635000"/>
          </a:xfrm>
        </p:spPr>
        <p:txBody>
          <a:bodyPr>
            <a:normAutofit fontScale="90000"/>
          </a:bodyPr>
          <a:lstStyle/>
          <a:p>
            <a:r>
              <a:rPr lang="ro-RO" dirty="0" smtClean="0"/>
              <a:t>Cadrul de </a:t>
            </a:r>
            <a:r>
              <a:rPr lang="ro-RO" dirty="0" err="1" smtClean="0"/>
              <a:t>desfasurare</a:t>
            </a:r>
            <a:r>
              <a:rPr lang="ro-RO" dirty="0" smtClean="0"/>
              <a:t> al </a:t>
            </a:r>
            <a:r>
              <a:rPr lang="ro-RO" dirty="0" err="1" smtClean="0"/>
              <a:t>Mobilitatilor</a:t>
            </a:r>
            <a:r>
              <a:rPr lang="ro-RO" dirty="0" smtClean="0"/>
              <a:t> </a:t>
            </a:r>
            <a:r>
              <a:rPr lang="ro-RO" dirty="0" err="1" smtClean="0"/>
              <a:t>erasmus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255" y="2057401"/>
            <a:ext cx="11802359" cy="4498472"/>
          </a:xfrm>
        </p:spPr>
        <p:txBody>
          <a:bodyPr>
            <a:normAutofit/>
          </a:bodyPr>
          <a:lstStyle/>
          <a:p>
            <a:pPr lvl="8">
              <a:lnSpc>
                <a:spcPct val="200000"/>
              </a:lnSpc>
            </a:pPr>
            <a:r>
              <a:rPr lang="ro-RO" sz="28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MOBILITĂȚI VIRTUALE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8">
              <a:lnSpc>
                <a:spcPct val="200000"/>
              </a:lnSpc>
            </a:pPr>
            <a:r>
              <a:rPr lang="ro-RO" sz="2800" b="1" dirty="0" smtClean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MOBILITĂȚI FIZICE </a:t>
            </a:r>
            <a:endParaRPr lang="en-US" sz="2800" b="1" dirty="0" smtClean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8">
              <a:lnSpc>
                <a:spcPct val="200000"/>
              </a:lnSpc>
            </a:pPr>
            <a:r>
              <a:rPr lang="ro-RO" sz="2800" b="1" dirty="0" smtClean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OBILITATI</a:t>
            </a:r>
            <a:r>
              <a:rPr lang="ro-RO" sz="2800" b="1" dirty="0" smtClean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COMBINATE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b="1" dirty="0" err="1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Perioadele</a:t>
            </a:r>
            <a:r>
              <a:rPr lang="en-US" b="1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en-US" b="1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mobilitate</a:t>
            </a:r>
            <a:r>
              <a:rPr lang="en-US" b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fie </a:t>
            </a:r>
            <a:r>
              <a:rPr lang="en-US" b="1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ro-RO" b="1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ă</a:t>
            </a:r>
            <a:r>
              <a:rPr lang="en-US" b="1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 </a:t>
            </a:r>
            <a:r>
              <a:rPr lang="en-US" b="1" dirty="0" err="1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desf</a:t>
            </a:r>
            <a:r>
              <a:rPr lang="ro-RO" b="1" dirty="0" err="1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ăș</a:t>
            </a:r>
            <a:r>
              <a:rPr lang="en-US" b="1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oar</a:t>
            </a:r>
            <a:r>
              <a:rPr lang="ro-RO" b="1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ă</a:t>
            </a:r>
            <a:r>
              <a:rPr lang="en-US" b="1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o-RO" b="1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î</a:t>
            </a:r>
            <a:r>
              <a:rPr lang="en-US" b="1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 </a:t>
            </a:r>
            <a:r>
              <a:rPr lang="en-US" b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format </a:t>
            </a:r>
            <a:r>
              <a:rPr lang="en-US" b="1" u="sng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virtual, </a:t>
            </a:r>
            <a:r>
              <a:rPr lang="en-US" b="1" u="sng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fizic</a:t>
            </a:r>
            <a:r>
              <a:rPr lang="en-US" b="1" u="sng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u="sng" dirty="0" err="1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sau</a:t>
            </a:r>
            <a:r>
              <a:rPr lang="en-US" b="1" u="sng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u="sng" dirty="0" err="1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combinat</a:t>
            </a:r>
            <a:r>
              <a:rPr lang="en-US" b="1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b="1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vor</a:t>
            </a:r>
            <a:r>
              <a:rPr lang="en-US" b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fi </a:t>
            </a:r>
            <a:r>
              <a:rPr lang="en-US" b="1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luate</a:t>
            </a:r>
            <a:r>
              <a:rPr lang="en-US" b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o-RO" b="1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î</a:t>
            </a:r>
            <a:r>
              <a:rPr lang="en-US" b="1" dirty="0" smtClean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 </a:t>
            </a:r>
            <a:r>
              <a:rPr lang="en-US" b="1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considerare</a:t>
            </a:r>
            <a:r>
              <a:rPr lang="en-US" b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pentru</a:t>
            </a:r>
            <a:r>
              <a:rPr lang="en-US" b="1" dirty="0">
                <a:solidFill>
                  <a:srgbClr val="8800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u="sng" dirty="0" err="1" smtClean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recunoa</a:t>
            </a:r>
            <a:r>
              <a:rPr lang="ro-RO" b="1" u="sng" dirty="0" smtClean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ș</a:t>
            </a:r>
            <a:r>
              <a:rPr lang="en-US" b="1" u="sng" dirty="0" err="1" smtClean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terea</a:t>
            </a:r>
            <a:r>
              <a:rPr lang="en-US" b="1" u="sng" dirty="0" smtClean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perioadelor</a:t>
            </a:r>
            <a:r>
              <a:rPr lang="en-US" b="1" u="sng" dirty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b="1" u="sng" dirty="0" err="1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studiu</a:t>
            </a:r>
            <a:r>
              <a:rPr lang="en-US" b="1" u="sng" dirty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sau</a:t>
            </a:r>
            <a:r>
              <a:rPr lang="en-US" b="1" u="sng" dirty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u="sng" dirty="0" err="1" smtClean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practic</a:t>
            </a:r>
            <a:r>
              <a:rPr lang="ro-RO" b="1" u="sng" dirty="0" smtClean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ă</a:t>
            </a:r>
            <a:r>
              <a:rPr lang="en-US" b="1" u="sng" dirty="0" smtClean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o-RO" b="1" u="sng" dirty="0" smtClean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ș</a:t>
            </a:r>
            <a:r>
              <a:rPr lang="en-US" b="1" u="sng" dirty="0" smtClean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 </a:t>
            </a:r>
            <a:r>
              <a:rPr lang="en-US" b="1" u="sng" dirty="0" err="1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echivalarea</a:t>
            </a:r>
            <a:r>
              <a:rPr lang="en-US" b="1" u="sng" dirty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u="sng" dirty="0" err="1" smtClean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cursurilor</a:t>
            </a:r>
            <a:r>
              <a:rPr lang="en-US" b="1" u="sng" dirty="0" smtClean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b="1" u="sng" dirty="0" err="1" smtClean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</a:t>
            </a:r>
            <a:r>
              <a:rPr lang="ro-RO" b="1" u="sng" dirty="0" err="1" smtClean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ăț</a:t>
            </a:r>
            <a:r>
              <a:rPr lang="en-US" b="1" u="sng" dirty="0" err="1" smtClean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ilor</a:t>
            </a:r>
            <a:r>
              <a:rPr lang="en-US" b="1" u="sng" dirty="0" smtClean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u="sng" dirty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din </a:t>
            </a:r>
            <a:r>
              <a:rPr lang="en-US" b="1" u="sng" dirty="0" err="1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acordul</a:t>
            </a:r>
            <a:r>
              <a:rPr lang="en-US" b="1" u="sng" dirty="0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b="1" u="sng" dirty="0" err="1">
                <a:solidFill>
                  <a:srgbClr val="000F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mobilitate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33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0160" y="1916494"/>
            <a:ext cx="9986452" cy="5396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324" y="0"/>
            <a:ext cx="4392369" cy="4766733"/>
          </a:xfrm>
        </p:spPr>
        <p:txBody>
          <a:bodyPr>
            <a:normAutofit/>
          </a:bodyPr>
          <a:lstStyle/>
          <a:p>
            <a:r>
              <a:rPr lang="en-US" dirty="0" err="1" smtClean="0"/>
              <a:t>MOBILITatI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>
                <a:solidFill>
                  <a:srgbClr val="0049BA"/>
                </a:solidFill>
              </a:rPr>
              <a:t>V</a:t>
            </a:r>
            <a:r>
              <a:rPr lang="en-US" dirty="0" err="1" smtClean="0">
                <a:solidFill>
                  <a:srgbClr val="6A1AFF"/>
                </a:solidFill>
              </a:rPr>
              <a:t>i</a:t>
            </a:r>
            <a:r>
              <a:rPr lang="en-US" dirty="0" err="1" smtClean="0">
                <a:solidFill>
                  <a:srgbClr val="D557FA"/>
                </a:solidFill>
              </a:rPr>
              <a:t>r</a:t>
            </a:r>
            <a:r>
              <a:rPr lang="en-US" dirty="0" err="1" smtClean="0">
                <a:solidFill>
                  <a:srgbClr val="8A004A"/>
                </a:solidFill>
              </a:rPr>
              <a:t>t</a:t>
            </a:r>
            <a:r>
              <a:rPr lang="en-US" dirty="0" err="1" smtClean="0">
                <a:solidFill>
                  <a:srgbClr val="FB7EC6"/>
                </a:solidFill>
              </a:rPr>
              <a:t>u</a:t>
            </a:r>
            <a:r>
              <a:rPr lang="en-US" dirty="0" err="1" smtClean="0">
                <a:solidFill>
                  <a:srgbClr val="BF1731"/>
                </a:solidFill>
              </a:rPr>
              <a:t>a</a:t>
            </a:r>
            <a:r>
              <a:rPr lang="en-US" dirty="0" err="1" smtClean="0">
                <a:solidFill>
                  <a:srgbClr val="2A01DA"/>
                </a:solidFill>
              </a:rPr>
              <a:t>l</a:t>
            </a:r>
            <a:r>
              <a:rPr lang="en-US" dirty="0" err="1" smtClean="0">
                <a:solidFill>
                  <a:srgbClr val="35CEE9"/>
                </a:solidFill>
              </a:rPr>
              <a:t>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PENTRU </a:t>
            </a:r>
            <a:r>
              <a:rPr lang="en-US" dirty="0" err="1" smtClean="0"/>
              <a:t>STUDENtI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532503"/>
            <a:ext cx="3725333" cy="303916"/>
          </a:xfrm>
        </p:spPr>
        <p:txBody>
          <a:bodyPr>
            <a:normAutofit/>
          </a:bodyPr>
          <a:lstStyle/>
          <a:p>
            <a:r>
              <a:rPr lang="es-ES" sz="1050" b="1" i="1" dirty="0">
                <a:solidFill>
                  <a:schemeClr val="bg1"/>
                </a:solidFill>
              </a:rPr>
              <a:t>https</a:t>
            </a:r>
            <a:r>
              <a:rPr lang="es-ES" sz="1050" i="1" dirty="0">
                <a:solidFill>
                  <a:schemeClr val="bg1"/>
                </a:solidFill>
              </a:rPr>
              <a:t>://</a:t>
            </a:r>
            <a:r>
              <a:rPr lang="es-ES" sz="1050" b="1" i="1" dirty="0">
                <a:solidFill>
                  <a:schemeClr val="bg1"/>
                </a:solidFill>
              </a:rPr>
              <a:t>www.uaic.ro/international/programul-erasmus</a:t>
            </a:r>
            <a:r>
              <a:rPr lang="es-ES" sz="1050" i="1" dirty="0">
                <a:solidFill>
                  <a:schemeClr val="bg1"/>
                </a:solidFill>
              </a:rPr>
              <a:t>/</a:t>
            </a:r>
          </a:p>
          <a:p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657" y="330704"/>
            <a:ext cx="3548180" cy="499915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4588933" y="1196398"/>
            <a:ext cx="7603067" cy="48843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o-RO" sz="1800" b="1" dirty="0" smtClean="0">
                <a:solidFill>
                  <a:srgbClr val="0049BA"/>
                </a:solidFill>
              </a:rPr>
              <a:t>Țări participante la program: </a:t>
            </a:r>
            <a:r>
              <a:rPr lang="ro-RO" sz="1800" dirty="0"/>
              <a:t>țările UE, </a:t>
            </a:r>
            <a:r>
              <a:rPr lang="ro-RO" sz="1800" dirty="0" smtClean="0"/>
              <a:t>Macedonia de Nord, </a:t>
            </a:r>
            <a:r>
              <a:rPr lang="ro-RO" sz="1800" dirty="0"/>
              <a:t>Serbia, Turcia, Islanda, </a:t>
            </a:r>
            <a:r>
              <a:rPr lang="ro-RO" sz="1800" dirty="0" smtClean="0"/>
              <a:t>Liechtenstein și </a:t>
            </a:r>
            <a:r>
              <a:rPr lang="ro-RO" sz="1800" dirty="0"/>
              <a:t>Norvegia</a:t>
            </a:r>
          </a:p>
          <a:p>
            <a:pPr algn="just"/>
            <a:r>
              <a:rPr lang="ro-RO" sz="1800" b="1" dirty="0" smtClean="0">
                <a:solidFill>
                  <a:srgbClr val="6A1AFF"/>
                </a:solidFill>
              </a:rPr>
              <a:t>Tipuri de mobilități: </a:t>
            </a:r>
            <a:r>
              <a:rPr lang="ro-RO" sz="1800" dirty="0" smtClean="0"/>
              <a:t>studiu și practică</a:t>
            </a:r>
          </a:p>
          <a:p>
            <a:pPr algn="just"/>
            <a:r>
              <a:rPr lang="ro-RO" sz="1800" b="1" dirty="0" smtClean="0">
                <a:solidFill>
                  <a:srgbClr val="8A004A"/>
                </a:solidFill>
              </a:rPr>
              <a:t>Instituții eligibile pentru mobilități de studiu: </a:t>
            </a:r>
            <a:r>
              <a:rPr lang="ro-RO" sz="1800" dirty="0" smtClean="0"/>
              <a:t>universități partenere</a:t>
            </a:r>
          </a:p>
          <a:p>
            <a:pPr algn="just"/>
            <a:r>
              <a:rPr lang="ro-RO" sz="1800" b="1" dirty="0" smtClean="0">
                <a:solidFill>
                  <a:srgbClr val="BF1731"/>
                </a:solidFill>
              </a:rPr>
              <a:t>Instituții eligibile pentru mobilități de practică:</a:t>
            </a:r>
            <a:r>
              <a:rPr lang="ro-RO" sz="1800" dirty="0" smtClean="0">
                <a:solidFill>
                  <a:srgbClr val="BF1731"/>
                </a:solidFill>
              </a:rPr>
              <a:t> </a:t>
            </a:r>
            <a:r>
              <a:rPr lang="ro-RO" sz="1800" dirty="0" smtClean="0"/>
              <a:t>orice instituție publică sau privată (excepție fac instituțiile UE)</a:t>
            </a:r>
          </a:p>
          <a:p>
            <a:pPr algn="just"/>
            <a:r>
              <a:rPr lang="ro-RO" sz="1800" b="1" dirty="0" smtClean="0">
                <a:solidFill>
                  <a:srgbClr val="8A74EB"/>
                </a:solidFill>
              </a:rPr>
              <a:t>Finanțare:</a:t>
            </a:r>
            <a:r>
              <a:rPr lang="ro-RO" sz="1800" b="1" dirty="0" smtClean="0"/>
              <a:t> </a:t>
            </a:r>
            <a:r>
              <a:rPr lang="ro-RO" sz="1800" dirty="0" smtClean="0"/>
              <a:t>0 Euro (</a:t>
            </a:r>
            <a:r>
              <a:rPr lang="ro-RO" sz="1800" u="sng" dirty="0" smtClean="0">
                <a:solidFill>
                  <a:srgbClr val="FF0000"/>
                </a:solidFill>
              </a:rPr>
              <a:t>mobilitățile se desfășoară online din România</a:t>
            </a:r>
            <a:r>
              <a:rPr lang="ro-RO" sz="1800" dirty="0" smtClean="0"/>
              <a:t>)</a:t>
            </a:r>
          </a:p>
          <a:p>
            <a:pPr algn="just"/>
            <a:r>
              <a:rPr lang="ro-RO" sz="1800" b="1" dirty="0" smtClean="0">
                <a:solidFill>
                  <a:srgbClr val="35CEE9"/>
                </a:solidFill>
              </a:rPr>
              <a:t>Durata mobilităților: </a:t>
            </a:r>
            <a:r>
              <a:rPr lang="ro-RO" sz="1800" dirty="0" smtClean="0"/>
              <a:t>- min. 3 luni – max. 12 luni pentru studiu</a:t>
            </a:r>
          </a:p>
          <a:p>
            <a:pPr marL="0" indent="0" algn="just">
              <a:buNone/>
            </a:pPr>
            <a:r>
              <a:rPr lang="ro-RO" sz="1800" dirty="0" smtClean="0"/>
              <a:t>                                       - min. 2 luni – max. 3 luni pentru practică</a:t>
            </a:r>
          </a:p>
          <a:p>
            <a:pPr algn="just"/>
            <a:r>
              <a:rPr lang="ro-RO" sz="1800" b="1" dirty="0" smtClean="0">
                <a:solidFill>
                  <a:srgbClr val="2A01DA"/>
                </a:solidFill>
              </a:rPr>
              <a:t>Criterii de eligibilitate și selecție</a:t>
            </a:r>
            <a:r>
              <a:rPr lang="ro-RO" sz="1800" b="1" dirty="0" smtClean="0"/>
              <a:t>: </a:t>
            </a:r>
            <a:r>
              <a:rPr lang="ro-RO" sz="1800" dirty="0" smtClean="0"/>
              <a:t>identice cu cele pentru mobilitățile fizice din cadrul Programului Erasmus+</a:t>
            </a:r>
          </a:p>
          <a:p>
            <a:pPr algn="just"/>
            <a:r>
              <a:rPr lang="ro-RO" sz="1800" b="1" dirty="0" smtClean="0">
                <a:solidFill>
                  <a:srgbClr val="FF0000"/>
                </a:solidFill>
              </a:rPr>
              <a:t>Avantaje</a:t>
            </a:r>
            <a:r>
              <a:rPr lang="ro-RO" sz="1800" dirty="0" smtClean="0"/>
              <a:t>: </a:t>
            </a:r>
            <a:r>
              <a:rPr lang="ro-RO" sz="1800" dirty="0" smtClean="0">
                <a:solidFill>
                  <a:srgbClr val="C00000"/>
                </a:solidFill>
              </a:rPr>
              <a:t>toate beneficiile mobilităților fizice</a:t>
            </a:r>
          </a:p>
          <a:p>
            <a:endParaRPr lang="ro-RO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97" y="482243"/>
            <a:ext cx="1499746" cy="426757"/>
          </a:xfrm>
          <a:prstGeom prst="rect">
            <a:avLst/>
          </a:prstGeom>
        </p:spPr>
      </p:pic>
      <p:sp>
        <p:nvSpPr>
          <p:cNvPr id="23" name="Text Placeholder 33" descr="content">
            <a:extLst>
              <a:ext uri="{FF2B5EF4-FFF2-40B4-BE49-F238E27FC236}">
                <a16:creationId xmlns:a16="http://schemas.microsoft.com/office/drawing/2014/main" xmlns="" id="{20CF8B2F-44B6-41A1-ADFC-2899A3288D6A}"/>
              </a:ext>
            </a:extLst>
          </p:cNvPr>
          <p:cNvSpPr txBox="1">
            <a:spLocks/>
          </p:cNvSpPr>
          <p:nvPr/>
        </p:nvSpPr>
        <p:spPr>
          <a:xfrm>
            <a:off x="7249451" y="5329198"/>
            <a:ext cx="2400296" cy="17000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o-MD" sz="1050" b="1" u="sng" dirty="0">
                <a:solidFill>
                  <a:schemeClr val="bg1"/>
                </a:solidFill>
              </a:rPr>
              <a:t>Mobilități de studiu</a:t>
            </a:r>
          </a:p>
          <a:p>
            <a:pPr marL="0" indent="0">
              <a:buNone/>
            </a:pPr>
            <a:r>
              <a:rPr lang="ro-MD" sz="1050" dirty="0" smtClean="0">
                <a:solidFill>
                  <a:schemeClr val="bg1"/>
                </a:solidFill>
              </a:rPr>
              <a:t>Cerasela </a:t>
            </a:r>
            <a:r>
              <a:rPr lang="ro-MD" sz="1050" dirty="0">
                <a:solidFill>
                  <a:schemeClr val="bg1"/>
                </a:solidFill>
              </a:rPr>
              <a:t>PISTA</a:t>
            </a:r>
          </a:p>
          <a:p>
            <a:pPr marL="0" indent="0">
              <a:buNone/>
            </a:pPr>
            <a:r>
              <a:rPr lang="ro-RO" sz="1050" dirty="0" smtClean="0">
                <a:solidFill>
                  <a:schemeClr val="bg1"/>
                </a:solidFill>
              </a:rPr>
              <a:t>Serviciul</a:t>
            </a:r>
            <a:r>
              <a:rPr lang="en-US" sz="1050" dirty="0" smtClean="0">
                <a:solidFill>
                  <a:schemeClr val="bg1"/>
                </a:solidFill>
              </a:rPr>
              <a:t> </a:t>
            </a:r>
            <a:r>
              <a:rPr lang="en-US" sz="1050" dirty="0" err="1">
                <a:solidFill>
                  <a:schemeClr val="bg1"/>
                </a:solidFill>
              </a:rPr>
              <a:t>Relații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err="1">
                <a:solidFill>
                  <a:schemeClr val="bg1"/>
                </a:solidFill>
              </a:rPr>
              <a:t>Internaționale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endParaRPr lang="ro-RO" sz="105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1050" dirty="0" smtClean="0"/>
              <a:t>Biroul ERASMUS+</a:t>
            </a:r>
          </a:p>
          <a:p>
            <a:pPr marL="0" indent="0">
              <a:buNone/>
            </a:pPr>
            <a:r>
              <a:rPr lang="ro-MD" sz="1050" b="1" dirty="0" err="1" smtClean="0">
                <a:solidFill>
                  <a:srgbClr val="B2606E"/>
                </a:solidFill>
              </a:rPr>
              <a:t>cerasela.jufa</a:t>
            </a:r>
            <a:r>
              <a:rPr lang="en-US" sz="1050" b="1" dirty="0" smtClean="0">
                <a:solidFill>
                  <a:srgbClr val="B2606E"/>
                </a:solidFill>
              </a:rPr>
              <a:t>@uaic.ro</a:t>
            </a:r>
            <a:endParaRPr lang="ro-MD" sz="1050" dirty="0">
              <a:solidFill>
                <a:srgbClr val="B2606E"/>
              </a:solidFill>
            </a:endParaRPr>
          </a:p>
          <a:p>
            <a:pPr marL="0" indent="0">
              <a:buNone/>
            </a:pPr>
            <a:r>
              <a:rPr lang="en-US" sz="1050" dirty="0"/>
              <a:t>tel. 0232-20</a:t>
            </a:r>
            <a:r>
              <a:rPr lang="ro-MD" sz="1050" dirty="0" smtClean="0"/>
              <a:t>1113</a:t>
            </a:r>
            <a:endParaRPr lang="ro-RO" sz="1050" dirty="0" smtClean="0"/>
          </a:p>
        </p:txBody>
      </p:sp>
      <p:sp>
        <p:nvSpPr>
          <p:cNvPr id="24" name="Text Placeholder 33" descr="content">
            <a:extLst>
              <a:ext uri="{FF2B5EF4-FFF2-40B4-BE49-F238E27FC236}">
                <a16:creationId xmlns:a16="http://schemas.microsoft.com/office/drawing/2014/main" xmlns="" id="{C22E8591-3AFC-442D-AF32-1287DFF6F346}"/>
              </a:ext>
            </a:extLst>
          </p:cNvPr>
          <p:cNvSpPr txBox="1">
            <a:spLocks/>
          </p:cNvSpPr>
          <p:nvPr/>
        </p:nvSpPr>
        <p:spPr>
          <a:xfrm>
            <a:off x="9649747" y="5329198"/>
            <a:ext cx="2353583" cy="20349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o-MD" sz="1050" b="1" u="sng" dirty="0">
                <a:solidFill>
                  <a:srgbClr val="0400C4"/>
                </a:solidFill>
              </a:rPr>
              <a:t>Mobilități de practică</a:t>
            </a:r>
          </a:p>
          <a:p>
            <a:pPr marL="0" indent="0">
              <a:buNone/>
            </a:pPr>
            <a:r>
              <a:rPr lang="ro-MD" sz="1050" dirty="0" smtClean="0">
                <a:solidFill>
                  <a:srgbClr val="0400C4"/>
                </a:solidFill>
              </a:rPr>
              <a:t>Petronela SPIRIDON-URSU</a:t>
            </a:r>
            <a:endParaRPr lang="ro-MD" sz="1050" dirty="0">
              <a:solidFill>
                <a:srgbClr val="0400C4"/>
              </a:solidFill>
            </a:endParaRPr>
          </a:p>
          <a:p>
            <a:pPr marL="0" indent="0">
              <a:buNone/>
            </a:pPr>
            <a:r>
              <a:rPr lang="ro-RO" sz="1050" dirty="0" smtClean="0">
                <a:solidFill>
                  <a:srgbClr val="0400C4"/>
                </a:solidFill>
              </a:rPr>
              <a:t>Serviciul </a:t>
            </a:r>
            <a:r>
              <a:rPr lang="en-US" sz="1050" dirty="0" err="1" smtClean="0">
                <a:solidFill>
                  <a:srgbClr val="0400C4"/>
                </a:solidFill>
              </a:rPr>
              <a:t>Relații</a:t>
            </a:r>
            <a:r>
              <a:rPr lang="en-US" sz="1050" dirty="0" smtClean="0">
                <a:solidFill>
                  <a:srgbClr val="0400C4"/>
                </a:solidFill>
              </a:rPr>
              <a:t> </a:t>
            </a:r>
            <a:r>
              <a:rPr lang="en-US" sz="1050" dirty="0" err="1">
                <a:solidFill>
                  <a:srgbClr val="0400C4"/>
                </a:solidFill>
              </a:rPr>
              <a:t>Internaționale</a:t>
            </a:r>
            <a:r>
              <a:rPr lang="en-US" sz="1050" dirty="0">
                <a:solidFill>
                  <a:srgbClr val="0400C4"/>
                </a:solidFill>
              </a:rPr>
              <a:t> </a:t>
            </a:r>
            <a:endParaRPr lang="ro-RO" sz="1050" dirty="0" smtClean="0">
              <a:solidFill>
                <a:srgbClr val="0400C4"/>
              </a:solidFill>
            </a:endParaRPr>
          </a:p>
          <a:p>
            <a:pPr marL="0" indent="0">
              <a:buNone/>
            </a:pPr>
            <a:r>
              <a:rPr lang="ro-RO" sz="1050" dirty="0" smtClean="0">
                <a:solidFill>
                  <a:srgbClr val="0400C4"/>
                </a:solidFill>
              </a:rPr>
              <a:t>Biroul ERASMUS+</a:t>
            </a:r>
          </a:p>
          <a:p>
            <a:pPr marL="0" indent="0">
              <a:buNone/>
            </a:pPr>
            <a:r>
              <a:rPr lang="ro-MD" sz="1050" b="1" dirty="0">
                <a:solidFill>
                  <a:srgbClr val="B2606E"/>
                </a:solidFill>
              </a:rPr>
              <a:t>petronela.spiridon</a:t>
            </a:r>
            <a:r>
              <a:rPr lang="en-US" sz="1050" b="1" dirty="0" smtClean="0">
                <a:solidFill>
                  <a:srgbClr val="B2606E"/>
                </a:solidFill>
              </a:rPr>
              <a:t>@uaic.ro</a:t>
            </a:r>
            <a:endParaRPr lang="ro-MD" sz="1050" dirty="0"/>
          </a:p>
          <a:p>
            <a:pPr marL="0" indent="0">
              <a:buNone/>
            </a:pPr>
            <a:r>
              <a:rPr lang="en-US" sz="1050" dirty="0"/>
              <a:t>tel. </a:t>
            </a:r>
            <a:r>
              <a:rPr lang="en-US" sz="1050" dirty="0" smtClean="0"/>
              <a:t>0232-201812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9311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6316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0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6" descr="arial view of boy sitting at his laptop">
            <a:extLst>
              <a:ext uri="{FF2B5EF4-FFF2-40B4-BE49-F238E27FC236}">
                <a16:creationId xmlns="" xmlns:a16="http://schemas.microsoft.com/office/drawing/2014/main" id="{3C2A7DCB-B005-424A-8446-ACA533D0BC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1420718"/>
            <a:ext cx="2922814" cy="444646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086" y="440871"/>
            <a:ext cx="10665581" cy="1518558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/>
              <a:t>MOBILITatiLE</a:t>
            </a:r>
            <a:r>
              <a:rPr lang="en-US" dirty="0" smtClean="0"/>
              <a:t> </a:t>
            </a:r>
            <a:r>
              <a:rPr lang="en-US" dirty="0"/>
              <a:t>DE STUDIU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6289" y="2057004"/>
            <a:ext cx="9163353" cy="362494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>
                <a:solidFill>
                  <a:srgbClr val="6A004F"/>
                </a:solidFill>
              </a:rPr>
              <a:t>La </a:t>
            </a:r>
            <a:r>
              <a:rPr lang="en-US" dirty="0" err="1">
                <a:solidFill>
                  <a:srgbClr val="6A004F"/>
                </a:solidFill>
              </a:rPr>
              <a:t>selecţia</a:t>
            </a:r>
            <a:r>
              <a:rPr lang="en-US" dirty="0">
                <a:solidFill>
                  <a:srgbClr val="6A004F"/>
                </a:solidFill>
              </a:rPr>
              <a:t> </a:t>
            </a:r>
            <a:r>
              <a:rPr lang="en-US" dirty="0" err="1">
                <a:solidFill>
                  <a:srgbClr val="6A004F"/>
                </a:solidFill>
              </a:rPr>
              <a:t>pentru</a:t>
            </a:r>
            <a:r>
              <a:rPr lang="en-US" dirty="0">
                <a:solidFill>
                  <a:srgbClr val="6A004F"/>
                </a:solidFill>
              </a:rPr>
              <a:t> </a:t>
            </a:r>
            <a:r>
              <a:rPr lang="ro-RO" dirty="0" smtClean="0">
                <a:solidFill>
                  <a:srgbClr val="6A004F"/>
                </a:solidFill>
              </a:rPr>
              <a:t>mobilitățile</a:t>
            </a:r>
            <a:r>
              <a:rPr lang="en-US" dirty="0" smtClean="0">
                <a:solidFill>
                  <a:srgbClr val="6A004F"/>
                </a:solidFill>
              </a:rPr>
              <a:t> </a:t>
            </a:r>
            <a:r>
              <a:rPr lang="en-US" dirty="0" err="1">
                <a:solidFill>
                  <a:srgbClr val="6A004F"/>
                </a:solidFill>
              </a:rPr>
              <a:t>studenţeşti</a:t>
            </a:r>
            <a:r>
              <a:rPr lang="en-US" dirty="0">
                <a:solidFill>
                  <a:srgbClr val="6A004F"/>
                </a:solidFill>
              </a:rPr>
              <a:t> de </a:t>
            </a:r>
            <a:r>
              <a:rPr lang="en-US" dirty="0" err="1">
                <a:solidFill>
                  <a:srgbClr val="6A004F"/>
                </a:solidFill>
              </a:rPr>
              <a:t>studiu</a:t>
            </a:r>
            <a:r>
              <a:rPr lang="en-US" dirty="0">
                <a:solidFill>
                  <a:srgbClr val="6A004F"/>
                </a:solidFill>
              </a:rPr>
              <a:t> din </a:t>
            </a:r>
            <a:r>
              <a:rPr lang="en-US" dirty="0" err="1">
                <a:solidFill>
                  <a:srgbClr val="6A004F"/>
                </a:solidFill>
              </a:rPr>
              <a:t>cadrul</a:t>
            </a:r>
            <a:r>
              <a:rPr lang="en-US" dirty="0">
                <a:solidFill>
                  <a:srgbClr val="6A004F"/>
                </a:solidFill>
              </a:rPr>
              <a:t> </a:t>
            </a:r>
            <a:r>
              <a:rPr lang="en-US" dirty="0" err="1">
                <a:solidFill>
                  <a:srgbClr val="6A004F"/>
                </a:solidFill>
              </a:rPr>
              <a:t>Programului</a:t>
            </a:r>
            <a:r>
              <a:rPr lang="en-US" dirty="0">
                <a:solidFill>
                  <a:srgbClr val="6A004F"/>
                </a:solidFill>
              </a:rPr>
              <a:t> ERASMUS+ pot </a:t>
            </a:r>
            <a:r>
              <a:rPr lang="en-US" dirty="0" err="1">
                <a:solidFill>
                  <a:srgbClr val="6A004F"/>
                </a:solidFill>
              </a:rPr>
              <a:t>participa</a:t>
            </a:r>
            <a:r>
              <a:rPr lang="en-US" dirty="0">
                <a:solidFill>
                  <a:srgbClr val="6A004F"/>
                </a:solidFill>
              </a:rPr>
              <a:t> </a:t>
            </a:r>
            <a:r>
              <a:rPr lang="en-US" dirty="0" err="1">
                <a:solidFill>
                  <a:srgbClr val="6A004F"/>
                </a:solidFill>
              </a:rPr>
              <a:t>studenţii</a:t>
            </a:r>
            <a:r>
              <a:rPr lang="en-US" dirty="0">
                <a:solidFill>
                  <a:srgbClr val="6A004F"/>
                </a:solidFill>
              </a:rPr>
              <a:t> </a:t>
            </a:r>
            <a:r>
              <a:rPr lang="en-US" dirty="0" err="1">
                <a:solidFill>
                  <a:srgbClr val="6A004F"/>
                </a:solidFill>
              </a:rPr>
              <a:t>acelor</a:t>
            </a:r>
            <a:r>
              <a:rPr lang="en-US" dirty="0">
                <a:solidFill>
                  <a:srgbClr val="6A004F"/>
                </a:solidFill>
              </a:rPr>
              <a:t> </a:t>
            </a:r>
            <a:r>
              <a:rPr lang="en-US" dirty="0" err="1">
                <a:solidFill>
                  <a:srgbClr val="6A004F"/>
                </a:solidFill>
              </a:rPr>
              <a:t>facultăţi</a:t>
            </a:r>
            <a:r>
              <a:rPr lang="en-US" dirty="0">
                <a:solidFill>
                  <a:srgbClr val="6A004F"/>
                </a:solidFill>
              </a:rPr>
              <a:t> care au </a:t>
            </a:r>
            <a:r>
              <a:rPr lang="en-US" dirty="0" err="1">
                <a:solidFill>
                  <a:srgbClr val="6A004F"/>
                </a:solidFill>
              </a:rPr>
              <a:t>încheiat</a:t>
            </a:r>
            <a:r>
              <a:rPr lang="en-US" dirty="0">
                <a:solidFill>
                  <a:srgbClr val="6A004F"/>
                </a:solidFill>
              </a:rPr>
              <a:t> </a:t>
            </a:r>
            <a:r>
              <a:rPr lang="en-US" u="sng" dirty="0" err="1">
                <a:solidFill>
                  <a:srgbClr val="6A004F"/>
                </a:solidFill>
              </a:rPr>
              <a:t>acorduri</a:t>
            </a:r>
            <a:r>
              <a:rPr lang="en-US" u="sng" dirty="0">
                <a:solidFill>
                  <a:srgbClr val="6A004F"/>
                </a:solidFill>
              </a:rPr>
              <a:t> </a:t>
            </a:r>
            <a:r>
              <a:rPr lang="en-US" u="sng" dirty="0" err="1">
                <a:solidFill>
                  <a:srgbClr val="6A004F"/>
                </a:solidFill>
              </a:rPr>
              <a:t>bilaterale</a:t>
            </a:r>
            <a:r>
              <a:rPr lang="en-US" u="sng" dirty="0">
                <a:solidFill>
                  <a:srgbClr val="6A004F"/>
                </a:solidFill>
              </a:rPr>
              <a:t> ERASMUS+ cu </a:t>
            </a:r>
            <a:r>
              <a:rPr lang="en-US" u="sng" dirty="0" err="1">
                <a:solidFill>
                  <a:srgbClr val="6A004F"/>
                </a:solidFill>
              </a:rPr>
              <a:t>universităţi</a:t>
            </a:r>
            <a:r>
              <a:rPr lang="en-US" u="sng" dirty="0">
                <a:solidFill>
                  <a:srgbClr val="6A004F"/>
                </a:solidFill>
              </a:rPr>
              <a:t> din </a:t>
            </a:r>
            <a:r>
              <a:rPr lang="en-US" u="sng" dirty="0" err="1">
                <a:solidFill>
                  <a:srgbClr val="6A004F"/>
                </a:solidFill>
              </a:rPr>
              <a:t>țările</a:t>
            </a:r>
            <a:r>
              <a:rPr lang="en-US" u="sng" dirty="0">
                <a:solidFill>
                  <a:srgbClr val="6A004F"/>
                </a:solidFill>
              </a:rPr>
              <a:t> </a:t>
            </a:r>
            <a:r>
              <a:rPr lang="en-US" u="sng" dirty="0" err="1">
                <a:solidFill>
                  <a:srgbClr val="6A004F"/>
                </a:solidFill>
              </a:rPr>
              <a:t>participante</a:t>
            </a:r>
            <a:r>
              <a:rPr lang="en-US" dirty="0" smtClean="0">
                <a:solidFill>
                  <a:srgbClr val="6A004F"/>
                </a:solidFill>
              </a:rPr>
              <a:t>.</a:t>
            </a:r>
            <a:endParaRPr lang="ro-RO" dirty="0" smtClean="0">
              <a:solidFill>
                <a:srgbClr val="6A004F"/>
              </a:solidFill>
            </a:endParaRPr>
          </a:p>
          <a:p>
            <a:pPr algn="just"/>
            <a:r>
              <a:rPr lang="en-US" dirty="0"/>
              <a:t/>
            </a:r>
            <a:br>
              <a:rPr lang="en-US" dirty="0"/>
            </a:br>
            <a:r>
              <a:rPr lang="en-US" dirty="0" err="1">
                <a:solidFill>
                  <a:srgbClr val="3700B2"/>
                </a:solidFill>
              </a:rPr>
              <a:t>Lista</a:t>
            </a:r>
            <a:r>
              <a:rPr lang="en-US" dirty="0">
                <a:solidFill>
                  <a:srgbClr val="3700B2"/>
                </a:solidFill>
              </a:rPr>
              <a:t> cu </a:t>
            </a:r>
            <a:r>
              <a:rPr lang="en-US" dirty="0" err="1">
                <a:solidFill>
                  <a:srgbClr val="3700B2"/>
                </a:solidFill>
              </a:rPr>
              <a:t>universitățile</a:t>
            </a:r>
            <a:r>
              <a:rPr lang="en-US" dirty="0">
                <a:solidFill>
                  <a:srgbClr val="3700B2"/>
                </a:solidFill>
              </a:rPr>
              <a:t> </a:t>
            </a:r>
            <a:r>
              <a:rPr lang="en-US" dirty="0" err="1">
                <a:solidFill>
                  <a:srgbClr val="3700B2"/>
                </a:solidFill>
              </a:rPr>
              <a:t>partenere</a:t>
            </a:r>
            <a:r>
              <a:rPr lang="en-US" dirty="0">
                <a:solidFill>
                  <a:srgbClr val="3700B2"/>
                </a:solidFill>
              </a:rPr>
              <a:t> </a:t>
            </a:r>
            <a:r>
              <a:rPr lang="en-US" dirty="0" err="1">
                <a:solidFill>
                  <a:srgbClr val="3700B2"/>
                </a:solidFill>
              </a:rPr>
              <a:t>este</a:t>
            </a:r>
            <a:r>
              <a:rPr lang="en-US" dirty="0">
                <a:solidFill>
                  <a:srgbClr val="3700B2"/>
                </a:solidFill>
              </a:rPr>
              <a:t> </a:t>
            </a:r>
            <a:r>
              <a:rPr lang="en-US" dirty="0" err="1">
                <a:solidFill>
                  <a:srgbClr val="3700B2"/>
                </a:solidFill>
              </a:rPr>
              <a:t>disponibilă</a:t>
            </a:r>
            <a:r>
              <a:rPr lang="en-US" dirty="0">
                <a:solidFill>
                  <a:srgbClr val="3700B2"/>
                </a:solidFill>
              </a:rPr>
              <a:t> </a:t>
            </a:r>
            <a:r>
              <a:rPr lang="en-US" dirty="0" err="1">
                <a:solidFill>
                  <a:srgbClr val="3700B2"/>
                </a:solidFill>
              </a:rPr>
              <a:t>atât</a:t>
            </a:r>
            <a:r>
              <a:rPr lang="en-US" dirty="0">
                <a:solidFill>
                  <a:srgbClr val="3700B2"/>
                </a:solidFill>
              </a:rPr>
              <a:t> </a:t>
            </a:r>
            <a:r>
              <a:rPr lang="en-US" dirty="0" err="1">
                <a:solidFill>
                  <a:srgbClr val="3700B2"/>
                </a:solidFill>
              </a:rPr>
              <a:t>pe</a:t>
            </a:r>
            <a:r>
              <a:rPr lang="en-US" dirty="0">
                <a:solidFill>
                  <a:srgbClr val="3700B2"/>
                </a:solidFill>
              </a:rPr>
              <a:t> </a:t>
            </a:r>
            <a:r>
              <a:rPr lang="ro-RO" dirty="0" smtClean="0">
                <a:solidFill>
                  <a:srgbClr val="3700B2"/>
                </a:solidFill>
              </a:rPr>
              <a:t>website-</a:t>
            </a:r>
            <a:r>
              <a:rPr lang="ro-RO" dirty="0" err="1" smtClean="0">
                <a:solidFill>
                  <a:srgbClr val="3700B2"/>
                </a:solidFill>
              </a:rPr>
              <a:t>ul</a:t>
            </a:r>
            <a:r>
              <a:rPr lang="en-US" dirty="0" smtClean="0">
                <a:solidFill>
                  <a:srgbClr val="3700B2"/>
                </a:solidFill>
              </a:rPr>
              <a:t> </a:t>
            </a:r>
            <a:r>
              <a:rPr lang="en-US" dirty="0" err="1" smtClean="0">
                <a:solidFill>
                  <a:srgbClr val="3700B2"/>
                </a:solidFill>
              </a:rPr>
              <a:t>facultăți</a:t>
            </a:r>
            <a:r>
              <a:rPr lang="ro-RO" dirty="0" smtClean="0">
                <a:solidFill>
                  <a:srgbClr val="3700B2"/>
                </a:solidFill>
              </a:rPr>
              <a:t>lor</a:t>
            </a:r>
            <a:r>
              <a:rPr lang="en-US" dirty="0" smtClean="0">
                <a:solidFill>
                  <a:srgbClr val="3700B2"/>
                </a:solidFill>
              </a:rPr>
              <a:t>, </a:t>
            </a:r>
            <a:r>
              <a:rPr lang="en-US" dirty="0" err="1">
                <a:solidFill>
                  <a:srgbClr val="3700B2"/>
                </a:solidFill>
              </a:rPr>
              <a:t>cât</a:t>
            </a:r>
            <a:r>
              <a:rPr lang="en-US" dirty="0">
                <a:solidFill>
                  <a:srgbClr val="3700B2"/>
                </a:solidFill>
              </a:rPr>
              <a:t> și </a:t>
            </a:r>
            <a:r>
              <a:rPr lang="en-US" dirty="0" err="1">
                <a:solidFill>
                  <a:srgbClr val="3700B2"/>
                </a:solidFill>
              </a:rPr>
              <a:t>pe</a:t>
            </a:r>
            <a:r>
              <a:rPr lang="en-US" dirty="0">
                <a:solidFill>
                  <a:srgbClr val="3700B2"/>
                </a:solidFill>
              </a:rPr>
              <a:t> </a:t>
            </a:r>
            <a:r>
              <a:rPr lang="ro-RO" dirty="0" err="1" smtClean="0">
                <a:solidFill>
                  <a:srgbClr val="3700B2"/>
                </a:solidFill>
              </a:rPr>
              <a:t>websit</a:t>
            </a:r>
            <a:r>
              <a:rPr lang="en-US" dirty="0" smtClean="0">
                <a:solidFill>
                  <a:srgbClr val="3700B2"/>
                </a:solidFill>
              </a:rPr>
              <a:t>e</a:t>
            </a:r>
            <a:r>
              <a:rPr lang="ro-RO" dirty="0" smtClean="0">
                <a:solidFill>
                  <a:srgbClr val="3700B2"/>
                </a:solidFill>
              </a:rPr>
              <a:t>-</a:t>
            </a:r>
            <a:r>
              <a:rPr lang="ro-RO" dirty="0" err="1" smtClean="0">
                <a:solidFill>
                  <a:srgbClr val="3700B2"/>
                </a:solidFill>
              </a:rPr>
              <a:t>ul</a:t>
            </a:r>
            <a:r>
              <a:rPr lang="en-US" dirty="0" smtClean="0">
                <a:solidFill>
                  <a:srgbClr val="3700B2"/>
                </a:solidFill>
              </a:rPr>
              <a:t> </a:t>
            </a:r>
            <a:r>
              <a:rPr lang="en-US" dirty="0" err="1">
                <a:solidFill>
                  <a:srgbClr val="3700B2"/>
                </a:solidFill>
              </a:rPr>
              <a:t>universității</a:t>
            </a:r>
            <a:r>
              <a:rPr lang="en-US" dirty="0">
                <a:solidFill>
                  <a:srgbClr val="3700B2"/>
                </a:solidFill>
              </a:rPr>
              <a:t>, la </a:t>
            </a:r>
            <a:r>
              <a:rPr lang="en-US" dirty="0" err="1">
                <a:solidFill>
                  <a:srgbClr val="3700B2"/>
                </a:solidFill>
              </a:rPr>
              <a:t>următorul</a:t>
            </a:r>
            <a:r>
              <a:rPr lang="en-US" dirty="0">
                <a:solidFill>
                  <a:srgbClr val="3700B2"/>
                </a:solidFill>
              </a:rPr>
              <a:t> link: </a:t>
            </a:r>
            <a:r>
              <a:rPr lang="en-US" dirty="0">
                <a:solidFill>
                  <a:srgbClr val="3700B2"/>
                </a:solidFill>
                <a:hlinkClick r:id="rId3"/>
              </a:rPr>
              <a:t>http://www.uaic.ro/international/programul-erasmus</a:t>
            </a:r>
            <a:r>
              <a:rPr lang="en-US" dirty="0" smtClean="0">
                <a:solidFill>
                  <a:srgbClr val="3700B2"/>
                </a:solidFill>
                <a:hlinkClick r:id="rId3"/>
              </a:rPr>
              <a:t>/</a:t>
            </a:r>
            <a:r>
              <a:rPr lang="en-US" dirty="0" smtClean="0">
                <a:solidFill>
                  <a:srgbClr val="3700B2"/>
                </a:solidFill>
              </a:rPr>
              <a:t>.</a:t>
            </a:r>
            <a:endParaRPr lang="ro-RO" dirty="0" smtClean="0">
              <a:solidFill>
                <a:srgbClr val="3700B2"/>
              </a:solidFill>
            </a:endParaRPr>
          </a:p>
          <a:p>
            <a:pPr algn="just"/>
            <a:endParaRPr lang="ro-RO" sz="1200" dirty="0" smtClean="0">
              <a:solidFill>
                <a:srgbClr val="3700B2"/>
              </a:solidFill>
            </a:endParaRPr>
          </a:p>
          <a:p>
            <a:pPr algn="just"/>
            <a:r>
              <a:rPr lang="ro-RO" b="1" dirty="0" err="1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ro-RO" b="1" dirty="0" err="1" smtClean="0">
                <a:solidFill>
                  <a:schemeClr val="accent2">
                    <a:lumMod val="75000"/>
                  </a:schemeClr>
                </a:solidFill>
              </a:rPr>
              <a:t>ări</a:t>
            </a:r>
            <a:r>
              <a:rPr lang="ro-RO" b="1" dirty="0" smtClean="0">
                <a:solidFill>
                  <a:schemeClr val="accent2">
                    <a:lumMod val="75000"/>
                  </a:schemeClr>
                </a:solidFill>
              </a:rPr>
              <a:t> participante</a:t>
            </a:r>
            <a:r>
              <a:rPr lang="ro-RO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Statele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Membre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UE </a:t>
            </a:r>
            <a:r>
              <a:rPr lang="ro-RO" dirty="0" smtClean="0">
                <a:solidFill>
                  <a:schemeClr val="accent2">
                    <a:lumMod val="75000"/>
                  </a:schemeClr>
                </a:solidFill>
              </a:rPr>
              <a:t>la care se adaugă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Norvegia</a:t>
            </a:r>
            <a:r>
              <a:rPr lang="ro-RO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Islanda</a:t>
            </a:r>
            <a:r>
              <a:rPr lang="ro-RO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Liechtenstein</a:t>
            </a:r>
            <a:r>
              <a:rPr lang="ro-RO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Turcia</a:t>
            </a:r>
            <a:r>
              <a:rPr lang="ro-RO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o-RO" b="1" dirty="0" smtClean="0">
                <a:solidFill>
                  <a:schemeClr val="accent2">
                    <a:lumMod val="75000"/>
                  </a:schemeClr>
                </a:solidFill>
              </a:rPr>
              <a:t>Republica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Macedonia</a:t>
            </a:r>
            <a:r>
              <a:rPr lang="ro-RO" b="1" dirty="0" smtClean="0">
                <a:solidFill>
                  <a:schemeClr val="accent2">
                    <a:lumMod val="75000"/>
                  </a:schemeClr>
                </a:solidFill>
              </a:rPr>
              <a:t> de Nord </a:t>
            </a:r>
            <a:r>
              <a:rPr lang="ro-RO" dirty="0" smtClean="0">
                <a:solidFill>
                  <a:schemeClr val="accent2">
                    <a:lumMod val="75000"/>
                  </a:schemeClr>
                </a:solidFill>
              </a:rPr>
              <a:t>și  </a:t>
            </a:r>
            <a:r>
              <a:rPr lang="ro-RO" b="1" dirty="0" smtClean="0">
                <a:solidFill>
                  <a:schemeClr val="accent2">
                    <a:lumMod val="75000"/>
                  </a:schemeClr>
                </a:solidFill>
              </a:rPr>
              <a:t>Serbia</a:t>
            </a:r>
            <a:r>
              <a:rPr lang="ro-RO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endParaRPr lang="en-US" dirty="0">
              <a:solidFill>
                <a:srgbClr val="3700B2"/>
              </a:solidFill>
            </a:endParaRPr>
          </a:p>
        </p:txBody>
      </p:sp>
      <p:pic>
        <p:nvPicPr>
          <p:cNvPr id="7" name="Picture 2" descr="Imagini pentru university icon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24"/>
          <a:stretch/>
        </p:blipFill>
        <p:spPr bwMode="auto">
          <a:xfrm>
            <a:off x="9341087" y="343296"/>
            <a:ext cx="1788555" cy="150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43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Open book">
            <a:extLst>
              <a:ext uri="{FF2B5EF4-FFF2-40B4-BE49-F238E27FC236}">
                <a16:creationId xmlns="" xmlns:a16="http://schemas.microsoft.com/office/drawing/2014/main" id="{A799F565-1DAB-4AD3-BCE4-5DAC8012F3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771" y="516614"/>
            <a:ext cx="10740824" cy="6041714"/>
          </a:xfr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3" y="1065108"/>
            <a:ext cx="10822034" cy="81935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8ABA3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tOTI</a:t>
            </a:r>
            <a:r>
              <a:rPr lang="en-US" sz="3600" dirty="0" smtClean="0">
                <a:solidFill>
                  <a:srgbClr val="28ABA3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28ABA3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STuden</a:t>
            </a:r>
            <a:r>
              <a:rPr lang="ro-RO" sz="3600" dirty="0" smtClean="0">
                <a:solidFill>
                  <a:srgbClr val="28ABA3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lang="en-US" sz="3600" dirty="0" smtClean="0">
                <a:solidFill>
                  <a:srgbClr val="28ABA3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ii </a:t>
            </a:r>
            <a:r>
              <a:rPr lang="en-US" sz="3600" dirty="0">
                <a:solidFill>
                  <a:srgbClr val="28ABA3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UAIC </a:t>
            </a:r>
            <a:r>
              <a:rPr lang="ro-RO" sz="3600" dirty="0">
                <a:solidFill>
                  <a:srgbClr val="28ABA3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3600" dirty="0" err="1" smtClean="0">
                <a:solidFill>
                  <a:srgbClr val="28ABA3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nmatricula</a:t>
            </a:r>
            <a:r>
              <a:rPr lang="ro-RO" sz="3600" dirty="0" smtClean="0">
                <a:solidFill>
                  <a:srgbClr val="28ABA3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lang="en-US" sz="3600" dirty="0" smtClean="0">
                <a:solidFill>
                  <a:srgbClr val="28ABA3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 </a:t>
            </a:r>
            <a:r>
              <a:rPr lang="en-US" sz="3600" dirty="0">
                <a:solidFill>
                  <a:srgbClr val="28ABA3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la </a:t>
            </a:r>
            <a:r>
              <a:rPr lang="en-US" sz="3600" dirty="0" smtClean="0">
                <a:solidFill>
                  <a:srgbClr val="28ABA3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ZI SAU ID:</a:t>
            </a:r>
            <a:endParaRPr lang="en-US" sz="3600" dirty="0">
              <a:solidFill>
                <a:srgbClr val="28ABA3"/>
              </a:solidFill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661" y="2151989"/>
            <a:ext cx="10820400" cy="4706011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 smtClean="0">
                <a:solidFill>
                  <a:srgbClr val="00299A"/>
                </a:solidFill>
              </a:rPr>
              <a:t>Studenții</a:t>
            </a:r>
            <a:r>
              <a:rPr lang="en-US" sz="2200" dirty="0" smtClean="0">
                <a:solidFill>
                  <a:srgbClr val="00299A"/>
                </a:solidFill>
              </a:rPr>
              <a:t> </a:t>
            </a:r>
            <a:r>
              <a:rPr lang="en-US" sz="2200" dirty="0">
                <a:solidFill>
                  <a:srgbClr val="00299A"/>
                </a:solidFill>
              </a:rPr>
              <a:t>din </a:t>
            </a:r>
            <a:r>
              <a:rPr lang="en-US" sz="2200" dirty="0" err="1">
                <a:solidFill>
                  <a:srgbClr val="00299A"/>
                </a:solidFill>
              </a:rPr>
              <a:t>anul</a:t>
            </a:r>
            <a:r>
              <a:rPr lang="en-US" sz="2200" dirty="0">
                <a:solidFill>
                  <a:srgbClr val="00299A"/>
                </a:solidFill>
              </a:rPr>
              <a:t> I </a:t>
            </a:r>
            <a:r>
              <a:rPr lang="en-US" sz="2200" dirty="0" err="1">
                <a:solidFill>
                  <a:srgbClr val="00299A"/>
                </a:solidFill>
              </a:rPr>
              <a:t>licență</a:t>
            </a:r>
            <a:r>
              <a:rPr lang="en-US" sz="2200" dirty="0">
                <a:solidFill>
                  <a:srgbClr val="00299A"/>
                </a:solidFill>
              </a:rPr>
              <a:t> – </a:t>
            </a:r>
            <a:r>
              <a:rPr lang="en-US" sz="2200" dirty="0" err="1">
                <a:solidFill>
                  <a:srgbClr val="00299A"/>
                </a:solidFill>
              </a:rPr>
              <a:t>numai</a:t>
            </a:r>
            <a:r>
              <a:rPr lang="en-US" sz="2200" dirty="0">
                <a:solidFill>
                  <a:srgbClr val="00299A"/>
                </a:solidFill>
              </a:rPr>
              <a:t> la </a:t>
            </a:r>
            <a:r>
              <a:rPr lang="en-US" sz="2200" dirty="0" err="1">
                <a:solidFill>
                  <a:srgbClr val="00299A"/>
                </a:solidFill>
              </a:rPr>
              <a:t>selecții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pentru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mobilități</a:t>
            </a:r>
            <a:r>
              <a:rPr lang="en-US" sz="2200" dirty="0">
                <a:solidFill>
                  <a:srgbClr val="00299A"/>
                </a:solidFill>
              </a:rPr>
              <a:t> de </a:t>
            </a:r>
            <a:r>
              <a:rPr lang="en-US" sz="2200" dirty="0" err="1">
                <a:solidFill>
                  <a:srgbClr val="00299A"/>
                </a:solidFill>
              </a:rPr>
              <a:t>studiu</a:t>
            </a:r>
            <a:r>
              <a:rPr lang="en-US" sz="2200" dirty="0">
                <a:solidFill>
                  <a:srgbClr val="00299A"/>
                </a:solidFill>
              </a:rPr>
              <a:t> care se </a:t>
            </a:r>
            <a:r>
              <a:rPr lang="en-US" sz="2200" dirty="0" err="1">
                <a:solidFill>
                  <a:srgbClr val="00299A"/>
                </a:solidFill>
              </a:rPr>
              <a:t>vor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desfășura</a:t>
            </a:r>
            <a:r>
              <a:rPr lang="en-US" sz="2200" dirty="0">
                <a:solidFill>
                  <a:srgbClr val="00299A"/>
                </a:solidFill>
              </a:rPr>
              <a:t> în </a:t>
            </a:r>
            <a:r>
              <a:rPr lang="en-US" sz="2200" dirty="0" err="1">
                <a:solidFill>
                  <a:srgbClr val="00299A"/>
                </a:solidFill>
              </a:rPr>
              <a:t>anul</a:t>
            </a:r>
            <a:r>
              <a:rPr lang="en-US" sz="2200" dirty="0">
                <a:solidFill>
                  <a:srgbClr val="00299A"/>
                </a:solidFill>
              </a:rPr>
              <a:t> academic </a:t>
            </a:r>
            <a:r>
              <a:rPr lang="en-US" sz="2200" dirty="0" err="1">
                <a:solidFill>
                  <a:srgbClr val="00299A"/>
                </a:solidFill>
              </a:rPr>
              <a:t>următor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celui</a:t>
            </a:r>
            <a:r>
              <a:rPr lang="en-US" sz="2200" dirty="0">
                <a:solidFill>
                  <a:srgbClr val="00299A"/>
                </a:solidFill>
              </a:rPr>
              <a:t> în care are </a:t>
            </a:r>
            <a:r>
              <a:rPr lang="en-US" sz="2200" dirty="0" err="1">
                <a:solidFill>
                  <a:srgbClr val="00299A"/>
                </a:solidFill>
              </a:rPr>
              <a:t>loc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selecția</a:t>
            </a:r>
            <a:r>
              <a:rPr lang="en-US" sz="2200" dirty="0" smtClean="0">
                <a:solidFill>
                  <a:srgbClr val="00299A"/>
                </a:solidFill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99A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99A"/>
                </a:solidFill>
              </a:rPr>
              <a:t>S</a:t>
            </a:r>
            <a:r>
              <a:rPr lang="en-US" sz="2200" dirty="0" err="1" smtClean="0">
                <a:solidFill>
                  <a:srgbClr val="00299A"/>
                </a:solidFill>
              </a:rPr>
              <a:t>tudenții</a:t>
            </a:r>
            <a:r>
              <a:rPr lang="en-US" sz="2200" dirty="0" smtClean="0">
                <a:solidFill>
                  <a:srgbClr val="00299A"/>
                </a:solidFill>
              </a:rPr>
              <a:t> </a:t>
            </a:r>
            <a:r>
              <a:rPr lang="en-US" sz="2200" dirty="0">
                <a:solidFill>
                  <a:srgbClr val="00299A"/>
                </a:solidFill>
              </a:rPr>
              <a:t>din </a:t>
            </a:r>
            <a:r>
              <a:rPr lang="en-US" sz="2200" dirty="0" err="1">
                <a:solidFill>
                  <a:srgbClr val="00299A"/>
                </a:solidFill>
              </a:rPr>
              <a:t>anul</a:t>
            </a:r>
            <a:r>
              <a:rPr lang="en-US" sz="2200" dirty="0">
                <a:solidFill>
                  <a:srgbClr val="00299A"/>
                </a:solidFill>
              </a:rPr>
              <a:t> II, </a:t>
            </a:r>
            <a:r>
              <a:rPr lang="en-US" sz="2200" dirty="0" err="1">
                <a:solidFill>
                  <a:srgbClr val="00299A"/>
                </a:solidFill>
              </a:rPr>
              <a:t>respectiv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anul</a:t>
            </a:r>
            <a:r>
              <a:rPr lang="en-US" sz="2200" dirty="0">
                <a:solidFill>
                  <a:srgbClr val="00299A"/>
                </a:solidFill>
              </a:rPr>
              <a:t> III </a:t>
            </a:r>
            <a:r>
              <a:rPr lang="en-US" sz="2200" dirty="0" err="1">
                <a:solidFill>
                  <a:srgbClr val="00299A"/>
                </a:solidFill>
              </a:rPr>
              <a:t>licență</a:t>
            </a:r>
            <a:r>
              <a:rPr lang="en-US" sz="2200" dirty="0">
                <a:solidFill>
                  <a:srgbClr val="00299A"/>
                </a:solidFill>
              </a:rPr>
              <a:t> (la </a:t>
            </a:r>
            <a:r>
              <a:rPr lang="en-US" sz="2200" dirty="0" err="1">
                <a:solidFill>
                  <a:srgbClr val="00299A"/>
                </a:solidFill>
              </a:rPr>
              <a:t>facultăți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unde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studiile</a:t>
            </a:r>
            <a:r>
              <a:rPr lang="en-US" sz="2200" dirty="0">
                <a:solidFill>
                  <a:srgbClr val="00299A"/>
                </a:solidFill>
              </a:rPr>
              <a:t> de </a:t>
            </a:r>
            <a:r>
              <a:rPr lang="en-US" sz="2200" dirty="0" err="1">
                <a:solidFill>
                  <a:srgbClr val="00299A"/>
                </a:solidFill>
              </a:rPr>
              <a:t>licență</a:t>
            </a:r>
            <a:r>
              <a:rPr lang="en-US" sz="2200" dirty="0">
                <a:solidFill>
                  <a:srgbClr val="00299A"/>
                </a:solidFill>
              </a:rPr>
              <a:t> au o </a:t>
            </a:r>
            <a:r>
              <a:rPr lang="en-US" sz="2200" dirty="0" err="1">
                <a:solidFill>
                  <a:srgbClr val="00299A"/>
                </a:solidFill>
              </a:rPr>
              <a:t>durată</a:t>
            </a:r>
            <a:r>
              <a:rPr lang="en-US" sz="2200" dirty="0">
                <a:solidFill>
                  <a:srgbClr val="00299A"/>
                </a:solidFill>
              </a:rPr>
              <a:t> de 4 </a:t>
            </a:r>
            <a:r>
              <a:rPr lang="en-US" sz="2200" dirty="0" err="1">
                <a:solidFill>
                  <a:srgbClr val="00299A"/>
                </a:solidFill>
              </a:rPr>
              <a:t>ani</a:t>
            </a:r>
            <a:r>
              <a:rPr lang="en-US" sz="2200" dirty="0">
                <a:solidFill>
                  <a:srgbClr val="00299A"/>
                </a:solidFill>
              </a:rPr>
              <a:t>) </a:t>
            </a:r>
            <a:r>
              <a:rPr lang="en-US" sz="2200" dirty="0" err="1">
                <a:solidFill>
                  <a:srgbClr val="00299A"/>
                </a:solidFill>
              </a:rPr>
              <a:t>și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anul</a:t>
            </a:r>
            <a:r>
              <a:rPr lang="en-US" sz="2200" dirty="0">
                <a:solidFill>
                  <a:srgbClr val="00299A"/>
                </a:solidFill>
              </a:rPr>
              <a:t> I master</a:t>
            </a:r>
            <a:r>
              <a:rPr lang="en-US" sz="2200" dirty="0" smtClean="0">
                <a:solidFill>
                  <a:srgbClr val="00299A"/>
                </a:solidFill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99A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99A"/>
                </a:solidFill>
              </a:rPr>
              <a:t>S</a:t>
            </a:r>
            <a:r>
              <a:rPr lang="en-US" sz="2200" dirty="0" err="1" smtClean="0">
                <a:solidFill>
                  <a:srgbClr val="00299A"/>
                </a:solidFill>
              </a:rPr>
              <a:t>tudenții</a:t>
            </a:r>
            <a:r>
              <a:rPr lang="en-US" sz="2200" dirty="0" smtClean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și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doctoranzii</a:t>
            </a:r>
            <a:r>
              <a:rPr lang="en-US" sz="2200" dirty="0">
                <a:solidFill>
                  <a:srgbClr val="00299A"/>
                </a:solidFill>
              </a:rPr>
              <a:t> în </a:t>
            </a:r>
            <a:r>
              <a:rPr lang="en-US" sz="2200" dirty="0" err="1">
                <a:solidFill>
                  <a:srgbClr val="00299A"/>
                </a:solidFill>
              </a:rPr>
              <a:t>ani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terminali</a:t>
            </a:r>
            <a:r>
              <a:rPr lang="en-US" sz="2200" dirty="0">
                <a:solidFill>
                  <a:srgbClr val="00299A"/>
                </a:solidFill>
              </a:rPr>
              <a:t> – </a:t>
            </a:r>
            <a:r>
              <a:rPr lang="en-US" sz="2200" dirty="0" err="1">
                <a:solidFill>
                  <a:srgbClr val="00299A"/>
                </a:solidFill>
              </a:rPr>
              <a:t>numai</a:t>
            </a:r>
            <a:r>
              <a:rPr lang="en-US" sz="2200" dirty="0">
                <a:solidFill>
                  <a:srgbClr val="00299A"/>
                </a:solidFill>
              </a:rPr>
              <a:t> la </a:t>
            </a:r>
            <a:r>
              <a:rPr lang="en-US" sz="2200" dirty="0" err="1">
                <a:solidFill>
                  <a:srgbClr val="00299A"/>
                </a:solidFill>
              </a:rPr>
              <a:t>selecții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pentru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mobilități</a:t>
            </a:r>
            <a:r>
              <a:rPr lang="en-US" sz="2200" dirty="0">
                <a:solidFill>
                  <a:srgbClr val="00299A"/>
                </a:solidFill>
              </a:rPr>
              <a:t> de </a:t>
            </a:r>
            <a:r>
              <a:rPr lang="en-US" sz="2200" dirty="0" err="1">
                <a:solidFill>
                  <a:srgbClr val="00299A"/>
                </a:solidFill>
              </a:rPr>
              <a:t>studiu</a:t>
            </a:r>
            <a:r>
              <a:rPr lang="en-US" sz="2200" dirty="0">
                <a:solidFill>
                  <a:srgbClr val="00299A"/>
                </a:solidFill>
              </a:rPr>
              <a:t> care se </a:t>
            </a:r>
            <a:r>
              <a:rPr lang="en-US" sz="2200" dirty="0" err="1">
                <a:solidFill>
                  <a:srgbClr val="00299A"/>
                </a:solidFill>
              </a:rPr>
              <a:t>desfășoară</a:t>
            </a:r>
            <a:r>
              <a:rPr lang="en-US" sz="2200" dirty="0">
                <a:solidFill>
                  <a:srgbClr val="00299A"/>
                </a:solidFill>
              </a:rPr>
              <a:t> în </a:t>
            </a:r>
            <a:r>
              <a:rPr lang="en-US" sz="2200" dirty="0" err="1">
                <a:solidFill>
                  <a:srgbClr val="00299A"/>
                </a:solidFill>
              </a:rPr>
              <a:t>același</a:t>
            </a:r>
            <a:r>
              <a:rPr lang="en-US" sz="2200" dirty="0">
                <a:solidFill>
                  <a:srgbClr val="00299A"/>
                </a:solidFill>
              </a:rPr>
              <a:t> an academic în care are </a:t>
            </a:r>
            <a:r>
              <a:rPr lang="en-US" sz="2200" dirty="0" err="1">
                <a:solidFill>
                  <a:srgbClr val="00299A"/>
                </a:solidFill>
              </a:rPr>
              <a:t>loc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selecția</a:t>
            </a:r>
            <a:r>
              <a:rPr lang="en-US" sz="2200" dirty="0" smtClean="0">
                <a:solidFill>
                  <a:srgbClr val="00299A"/>
                </a:solidFill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99A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99A"/>
                </a:solidFill>
              </a:rPr>
              <a:t>D</a:t>
            </a:r>
            <a:r>
              <a:rPr lang="en-US" sz="2200" dirty="0" err="1" smtClean="0">
                <a:solidFill>
                  <a:srgbClr val="00299A"/>
                </a:solidFill>
              </a:rPr>
              <a:t>octoranzi</a:t>
            </a:r>
            <a:r>
              <a:rPr lang="en-US" sz="2200" dirty="0" smtClean="0">
                <a:solidFill>
                  <a:srgbClr val="00299A"/>
                </a:solidFill>
              </a:rPr>
              <a:t> </a:t>
            </a:r>
            <a:r>
              <a:rPr lang="en-US" sz="2200" dirty="0">
                <a:solidFill>
                  <a:srgbClr val="00299A"/>
                </a:solidFill>
              </a:rPr>
              <a:t>(</a:t>
            </a:r>
            <a:r>
              <a:rPr lang="en-US" sz="2200" dirty="0" err="1">
                <a:solidFill>
                  <a:srgbClr val="00299A"/>
                </a:solidFill>
              </a:rPr>
              <a:t>inclusiv</a:t>
            </a:r>
            <a:r>
              <a:rPr lang="en-US" sz="2200" dirty="0">
                <a:solidFill>
                  <a:srgbClr val="00299A"/>
                </a:solidFill>
              </a:rPr>
              <a:t> cu </a:t>
            </a:r>
            <a:r>
              <a:rPr lang="en-US" sz="2200" dirty="0" err="1">
                <a:solidFill>
                  <a:srgbClr val="00299A"/>
                </a:solidFill>
              </a:rPr>
              <a:t>prelungire</a:t>
            </a:r>
            <a:r>
              <a:rPr lang="en-US" sz="2200" dirty="0">
                <a:solidFill>
                  <a:srgbClr val="00299A"/>
                </a:solidFill>
              </a:rPr>
              <a:t>), care </a:t>
            </a:r>
            <a:r>
              <a:rPr lang="en-US" sz="2200" dirty="0" err="1">
                <a:solidFill>
                  <a:srgbClr val="00299A"/>
                </a:solidFill>
              </a:rPr>
              <a:t>sunt</a:t>
            </a:r>
            <a:r>
              <a:rPr lang="en-US" sz="2200" dirty="0">
                <a:solidFill>
                  <a:srgbClr val="00299A"/>
                </a:solidFill>
              </a:rPr>
              <a:t> la </a:t>
            </a:r>
            <a:r>
              <a:rPr lang="en-US" sz="2200" dirty="0" err="1">
                <a:solidFill>
                  <a:srgbClr val="00299A"/>
                </a:solidFill>
              </a:rPr>
              <a:t>zi</a:t>
            </a:r>
            <a:r>
              <a:rPr lang="en-US" sz="2200" dirty="0">
                <a:solidFill>
                  <a:srgbClr val="00299A"/>
                </a:solidFill>
              </a:rPr>
              <a:t> cu </a:t>
            </a:r>
            <a:r>
              <a:rPr lang="en-US" sz="2200" dirty="0" err="1">
                <a:solidFill>
                  <a:srgbClr val="00299A"/>
                </a:solidFill>
              </a:rPr>
              <a:t>îndeplinirea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obligațiilor</a:t>
            </a:r>
            <a:r>
              <a:rPr lang="en-US" sz="2200" dirty="0">
                <a:solidFill>
                  <a:srgbClr val="00299A"/>
                </a:solidFill>
              </a:rPr>
              <a:t> de </a:t>
            </a:r>
            <a:r>
              <a:rPr lang="en-US" sz="2200" dirty="0" err="1">
                <a:solidFill>
                  <a:srgbClr val="00299A"/>
                </a:solidFill>
              </a:rPr>
              <a:t>doctorand</a:t>
            </a:r>
            <a:r>
              <a:rPr lang="en-US" sz="2200" dirty="0">
                <a:solidFill>
                  <a:srgbClr val="00299A"/>
                </a:solidFill>
              </a:rPr>
              <a:t>, </a:t>
            </a:r>
            <a:r>
              <a:rPr lang="en-US" sz="2200" dirty="0" err="1">
                <a:solidFill>
                  <a:srgbClr val="00299A"/>
                </a:solidFill>
              </a:rPr>
              <a:t>pentru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mobilități</a:t>
            </a:r>
            <a:r>
              <a:rPr lang="en-US" sz="2200" dirty="0">
                <a:solidFill>
                  <a:srgbClr val="00299A"/>
                </a:solidFill>
              </a:rPr>
              <a:t> care se </a:t>
            </a:r>
            <a:r>
              <a:rPr lang="en-US" sz="2200" dirty="0" err="1">
                <a:solidFill>
                  <a:srgbClr val="00299A"/>
                </a:solidFill>
              </a:rPr>
              <a:t>desfășoară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până</a:t>
            </a:r>
            <a:r>
              <a:rPr lang="en-US" sz="2200" dirty="0">
                <a:solidFill>
                  <a:srgbClr val="00299A"/>
                </a:solidFill>
              </a:rPr>
              <a:t> la data </a:t>
            </a:r>
            <a:r>
              <a:rPr lang="en-US" sz="2200" dirty="0" err="1">
                <a:solidFill>
                  <a:srgbClr val="00299A"/>
                </a:solidFill>
              </a:rPr>
              <a:t>susținerii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publice</a:t>
            </a:r>
            <a:r>
              <a:rPr lang="en-US" sz="2200" dirty="0">
                <a:solidFill>
                  <a:srgbClr val="00299A"/>
                </a:solidFill>
              </a:rPr>
              <a:t> a </a:t>
            </a:r>
            <a:r>
              <a:rPr lang="en-US" sz="2200" dirty="0" err="1">
                <a:solidFill>
                  <a:srgbClr val="00299A"/>
                </a:solidFill>
              </a:rPr>
              <a:t>tezei</a:t>
            </a:r>
            <a:r>
              <a:rPr lang="en-US" sz="2200" dirty="0">
                <a:solidFill>
                  <a:srgbClr val="00299A"/>
                </a:solidFill>
              </a:rPr>
              <a:t> de </a:t>
            </a:r>
            <a:r>
              <a:rPr lang="en-US" sz="2200" dirty="0" err="1">
                <a:solidFill>
                  <a:srgbClr val="00299A"/>
                </a:solidFill>
              </a:rPr>
              <a:t>doctorat</a:t>
            </a:r>
            <a:r>
              <a:rPr lang="en-US" sz="2200" dirty="0" smtClean="0">
                <a:solidFill>
                  <a:srgbClr val="00299A"/>
                </a:solidFill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99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99A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473528"/>
            <a:ext cx="5698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CINE POATE BENEFICIA?</a:t>
            </a:r>
          </a:p>
        </p:txBody>
      </p:sp>
    </p:spTree>
    <p:extLst>
      <p:ext uri="{BB962C8B-B14F-4D97-AF65-F5344CB8AC3E}">
        <p14:creationId xmlns:p14="http://schemas.microsoft.com/office/powerpoint/2010/main" val="218565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Open book">
            <a:extLst>
              <a:ext uri="{FF2B5EF4-FFF2-40B4-BE49-F238E27FC236}">
                <a16:creationId xmlns="" xmlns:a16="http://schemas.microsoft.com/office/drawing/2014/main" id="{A799F565-1DAB-4AD3-BCE4-5DAC8012F3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771" y="516614"/>
            <a:ext cx="10740824" cy="6041714"/>
          </a:xfrm>
          <a:effectLst>
            <a:softEdge rad="6350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83" y="1509438"/>
            <a:ext cx="10820400" cy="5200281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 smtClean="0">
                <a:solidFill>
                  <a:srgbClr val="00299A"/>
                </a:solidFill>
              </a:rPr>
              <a:t>Studen</a:t>
            </a:r>
            <a:r>
              <a:rPr lang="ro-RO" sz="2200" dirty="0" smtClean="0">
                <a:solidFill>
                  <a:srgbClr val="00299A"/>
                </a:solidFill>
              </a:rPr>
              <a:t>ți integraliști la momentul selecției</a:t>
            </a:r>
            <a:r>
              <a:rPr lang="en-US" sz="2200" dirty="0" smtClean="0">
                <a:solidFill>
                  <a:srgbClr val="00299A"/>
                </a:solidFill>
              </a:rPr>
              <a:t>;</a:t>
            </a:r>
            <a:endParaRPr lang="ro-RO" sz="2200" dirty="0" smtClean="0">
              <a:solidFill>
                <a:srgbClr val="00299A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99A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o-RO" sz="2200" dirty="0" smtClean="0">
                <a:solidFill>
                  <a:srgbClr val="00299A"/>
                </a:solidFill>
              </a:rPr>
              <a:t>Cu </a:t>
            </a:r>
            <a:r>
              <a:rPr lang="en-US" sz="2200" dirty="0" smtClean="0">
                <a:solidFill>
                  <a:srgbClr val="00299A"/>
                </a:solidFill>
              </a:rPr>
              <a:t>media </a:t>
            </a:r>
            <a:r>
              <a:rPr lang="en-US" sz="2200" dirty="0">
                <a:solidFill>
                  <a:srgbClr val="00299A"/>
                </a:solidFill>
              </a:rPr>
              <a:t>de </a:t>
            </a:r>
            <a:r>
              <a:rPr lang="en-US" sz="2200" dirty="0" err="1">
                <a:solidFill>
                  <a:srgbClr val="00299A"/>
                </a:solidFill>
              </a:rPr>
              <a:t>studii</a:t>
            </a:r>
            <a:r>
              <a:rPr lang="en-US" sz="2200" dirty="0">
                <a:solidFill>
                  <a:srgbClr val="00299A"/>
                </a:solidFill>
              </a:rPr>
              <a:t> la </a:t>
            </a:r>
            <a:r>
              <a:rPr lang="en-US" sz="2200" dirty="0" err="1">
                <a:solidFill>
                  <a:srgbClr val="00299A"/>
                </a:solidFill>
              </a:rPr>
              <a:t>momentul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selecției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ro-RO" sz="2200" dirty="0" smtClean="0">
                <a:solidFill>
                  <a:srgbClr val="00299A"/>
                </a:solidFill>
              </a:rPr>
              <a:t>de </a:t>
            </a:r>
            <a:r>
              <a:rPr lang="en-US" sz="2200" dirty="0" smtClean="0">
                <a:solidFill>
                  <a:srgbClr val="00299A"/>
                </a:solidFill>
              </a:rPr>
              <a:t>minimum 7.</a:t>
            </a:r>
            <a:r>
              <a:rPr lang="ro-RO" sz="2200" dirty="0" smtClean="0">
                <a:solidFill>
                  <a:srgbClr val="00299A"/>
                </a:solidFill>
              </a:rPr>
              <a:t>5</a:t>
            </a:r>
            <a:r>
              <a:rPr lang="en-US" sz="2200" dirty="0" smtClean="0">
                <a:solidFill>
                  <a:srgbClr val="00299A"/>
                </a:solidFill>
              </a:rPr>
              <a:t>;</a:t>
            </a:r>
            <a:endParaRPr lang="ro-RO" sz="2200" dirty="0" smtClean="0">
              <a:solidFill>
                <a:srgbClr val="00299A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99A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o-RO" sz="2200" dirty="0" smtClean="0">
                <a:solidFill>
                  <a:srgbClr val="00299A"/>
                </a:solidFill>
              </a:rPr>
              <a:t>Care obțin </a:t>
            </a:r>
            <a:r>
              <a:rPr lang="en-US" sz="2200" dirty="0" smtClean="0">
                <a:solidFill>
                  <a:srgbClr val="00299A"/>
                </a:solidFill>
              </a:rPr>
              <a:t>minimum </a:t>
            </a:r>
            <a:r>
              <a:rPr lang="en-US" sz="2200" dirty="0">
                <a:solidFill>
                  <a:srgbClr val="00299A"/>
                </a:solidFill>
              </a:rPr>
              <a:t>nota 7 la </a:t>
            </a:r>
            <a:r>
              <a:rPr lang="en-US" sz="2200" dirty="0" err="1">
                <a:solidFill>
                  <a:srgbClr val="00299A"/>
                </a:solidFill>
              </a:rPr>
              <a:t>interviul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susținut</a:t>
            </a:r>
            <a:r>
              <a:rPr lang="en-US" sz="2200" dirty="0">
                <a:solidFill>
                  <a:srgbClr val="00299A"/>
                </a:solidFill>
              </a:rPr>
              <a:t> în </a:t>
            </a:r>
            <a:r>
              <a:rPr lang="en-US" sz="2200" dirty="0" err="1">
                <a:solidFill>
                  <a:srgbClr val="00299A"/>
                </a:solidFill>
              </a:rPr>
              <a:t>cadrul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selecției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desfășurate</a:t>
            </a:r>
            <a:r>
              <a:rPr lang="en-US" sz="2200" dirty="0">
                <a:solidFill>
                  <a:srgbClr val="00299A"/>
                </a:solidFill>
              </a:rPr>
              <a:t> la </a:t>
            </a:r>
            <a:r>
              <a:rPr lang="en-US" sz="2200" dirty="0" err="1" smtClean="0">
                <a:solidFill>
                  <a:srgbClr val="00299A"/>
                </a:solidFill>
              </a:rPr>
              <a:t>facultate</a:t>
            </a:r>
            <a:r>
              <a:rPr lang="en-US" sz="2200" dirty="0" smtClean="0">
                <a:solidFill>
                  <a:srgbClr val="00299A"/>
                </a:solidFill>
              </a:rPr>
              <a:t>;</a:t>
            </a:r>
            <a:endParaRPr lang="ro-RO" sz="2200" dirty="0" smtClean="0">
              <a:solidFill>
                <a:srgbClr val="00299A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rgbClr val="00299A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299A"/>
                </a:solidFill>
              </a:rPr>
              <a:t>Care </a:t>
            </a:r>
            <a:r>
              <a:rPr lang="en-US" sz="2200" dirty="0" err="1" smtClean="0">
                <a:solidFill>
                  <a:srgbClr val="00299A"/>
                </a:solidFill>
              </a:rPr>
              <a:t>atest</a:t>
            </a:r>
            <a:r>
              <a:rPr lang="ro-RO" sz="2200" dirty="0" smtClean="0">
                <a:solidFill>
                  <a:srgbClr val="00299A"/>
                </a:solidFill>
              </a:rPr>
              <a:t>ă </a:t>
            </a:r>
            <a:r>
              <a:rPr lang="en-US" sz="2200" dirty="0" err="1" smtClean="0">
                <a:solidFill>
                  <a:srgbClr val="00299A"/>
                </a:solidFill>
              </a:rPr>
              <a:t>cunoașterea</a:t>
            </a:r>
            <a:r>
              <a:rPr lang="en-US" sz="2200" dirty="0" smtClean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limbii</a:t>
            </a:r>
            <a:r>
              <a:rPr lang="en-US" sz="2200" dirty="0">
                <a:solidFill>
                  <a:srgbClr val="00299A"/>
                </a:solidFill>
              </a:rPr>
              <a:t> de </a:t>
            </a:r>
            <a:r>
              <a:rPr lang="en-US" sz="2200" dirty="0" err="1">
                <a:solidFill>
                  <a:srgbClr val="00299A"/>
                </a:solidFill>
              </a:rPr>
              <a:t>studiu</a:t>
            </a:r>
            <a:r>
              <a:rPr lang="en-US" sz="2200" dirty="0">
                <a:solidFill>
                  <a:srgbClr val="00299A"/>
                </a:solidFill>
              </a:rPr>
              <a:t> din </a:t>
            </a:r>
            <a:r>
              <a:rPr lang="en-US" sz="2200" dirty="0" err="1">
                <a:solidFill>
                  <a:srgbClr val="00299A"/>
                </a:solidFill>
              </a:rPr>
              <a:t>universitatea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pentru</a:t>
            </a:r>
            <a:r>
              <a:rPr lang="en-US" sz="2200" dirty="0">
                <a:solidFill>
                  <a:srgbClr val="00299A"/>
                </a:solidFill>
              </a:rPr>
              <a:t> care </a:t>
            </a:r>
            <a:r>
              <a:rPr lang="en-US" sz="2200" dirty="0" err="1">
                <a:solidFill>
                  <a:srgbClr val="00299A"/>
                </a:solidFill>
              </a:rPr>
              <a:t>candidează</a:t>
            </a:r>
            <a:r>
              <a:rPr lang="en-US" sz="2200" dirty="0">
                <a:solidFill>
                  <a:srgbClr val="00299A"/>
                </a:solidFill>
              </a:rPr>
              <a:t> la </a:t>
            </a:r>
            <a:r>
              <a:rPr lang="en-US" sz="2200" dirty="0" err="1" smtClean="0">
                <a:solidFill>
                  <a:srgbClr val="00299A"/>
                </a:solidFill>
              </a:rPr>
              <a:t>nivel</a:t>
            </a:r>
            <a:r>
              <a:rPr lang="en-US" sz="2200" dirty="0" smtClean="0">
                <a:solidFill>
                  <a:srgbClr val="00299A"/>
                </a:solidFill>
              </a:rPr>
              <a:t> </a:t>
            </a:r>
            <a:r>
              <a:rPr lang="en-US" sz="2200" dirty="0">
                <a:solidFill>
                  <a:srgbClr val="00299A"/>
                </a:solidFill>
              </a:rPr>
              <a:t>minim B1, fie </a:t>
            </a:r>
            <a:r>
              <a:rPr lang="en-US" sz="2200" dirty="0" err="1">
                <a:solidFill>
                  <a:srgbClr val="00299A"/>
                </a:solidFill>
              </a:rPr>
              <a:t>printr</a:t>
            </a:r>
            <a:r>
              <a:rPr lang="en-US" sz="2200" dirty="0">
                <a:solidFill>
                  <a:srgbClr val="00299A"/>
                </a:solidFill>
              </a:rPr>
              <a:t>-un </a:t>
            </a:r>
            <a:r>
              <a:rPr lang="en-US" sz="2200" dirty="0" err="1">
                <a:solidFill>
                  <a:srgbClr val="00299A"/>
                </a:solidFill>
              </a:rPr>
              <a:t>certificat</a:t>
            </a:r>
            <a:r>
              <a:rPr lang="en-US" sz="2200" dirty="0">
                <a:solidFill>
                  <a:srgbClr val="00299A"/>
                </a:solidFill>
              </a:rPr>
              <a:t>, fie </a:t>
            </a:r>
            <a:r>
              <a:rPr lang="en-US" sz="2200" dirty="0" err="1">
                <a:solidFill>
                  <a:srgbClr val="00299A"/>
                </a:solidFill>
              </a:rPr>
              <a:t>prin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foaia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matricolă</a:t>
            </a:r>
            <a:r>
              <a:rPr lang="en-US" sz="2200" dirty="0">
                <a:solidFill>
                  <a:srgbClr val="00299A"/>
                </a:solidFill>
              </a:rPr>
              <a:t> din </a:t>
            </a:r>
            <a:r>
              <a:rPr lang="en-US" sz="2200" dirty="0" err="1" smtClean="0">
                <a:solidFill>
                  <a:srgbClr val="00299A"/>
                </a:solidFill>
              </a:rPr>
              <a:t>liceu</a:t>
            </a:r>
            <a:r>
              <a:rPr lang="en-US" sz="2200" dirty="0" smtClean="0">
                <a:solidFill>
                  <a:srgbClr val="00299A"/>
                </a:solidFill>
              </a:rPr>
              <a:t>;</a:t>
            </a:r>
          </a:p>
          <a:p>
            <a:pPr algn="just"/>
            <a:endParaRPr lang="en-US" sz="2200" dirty="0" smtClean="0">
              <a:solidFill>
                <a:srgbClr val="00299A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99A"/>
                </a:solidFill>
              </a:rPr>
              <a:t>Nu </a:t>
            </a:r>
            <a:r>
              <a:rPr lang="en-US" sz="2200" dirty="0" err="1" smtClean="0">
                <a:solidFill>
                  <a:srgbClr val="00299A"/>
                </a:solidFill>
              </a:rPr>
              <a:t>cumuleaz</a:t>
            </a:r>
            <a:r>
              <a:rPr lang="ro-RO" sz="2200" dirty="0">
                <a:solidFill>
                  <a:srgbClr val="00299A"/>
                </a:solidFill>
              </a:rPr>
              <a:t>ă</a:t>
            </a:r>
            <a:r>
              <a:rPr lang="en-US" sz="2200" dirty="0" smtClean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mai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mult</a:t>
            </a:r>
            <a:r>
              <a:rPr lang="en-US" sz="2200" dirty="0">
                <a:solidFill>
                  <a:srgbClr val="00299A"/>
                </a:solidFill>
              </a:rPr>
              <a:t> de 12 </a:t>
            </a:r>
            <a:r>
              <a:rPr lang="en-US" sz="2200" dirty="0" err="1">
                <a:solidFill>
                  <a:srgbClr val="00299A"/>
                </a:solidFill>
              </a:rPr>
              <a:t>luni</a:t>
            </a:r>
            <a:r>
              <a:rPr lang="en-US" sz="2200" dirty="0">
                <a:solidFill>
                  <a:srgbClr val="00299A"/>
                </a:solidFill>
              </a:rPr>
              <a:t> de </a:t>
            </a:r>
            <a:r>
              <a:rPr lang="ro-RO" sz="2200" dirty="0" smtClean="0">
                <a:solidFill>
                  <a:srgbClr val="00299A"/>
                </a:solidFill>
              </a:rPr>
              <a:t>mobilități</a:t>
            </a:r>
            <a:r>
              <a:rPr lang="en-US" sz="2200" dirty="0" smtClean="0">
                <a:solidFill>
                  <a:srgbClr val="00299A"/>
                </a:solidFill>
              </a:rPr>
              <a:t> </a:t>
            </a:r>
            <a:r>
              <a:rPr lang="en-US" sz="2200" dirty="0">
                <a:solidFill>
                  <a:srgbClr val="00299A"/>
                </a:solidFill>
              </a:rPr>
              <a:t>de </a:t>
            </a:r>
            <a:r>
              <a:rPr lang="ro-RO" sz="2200" dirty="0" smtClean="0">
                <a:solidFill>
                  <a:srgbClr val="00299A"/>
                </a:solidFill>
              </a:rPr>
              <a:t>studiu</a:t>
            </a:r>
            <a:r>
              <a:rPr lang="en-US" sz="2200" dirty="0" smtClean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și</a:t>
            </a:r>
            <a:r>
              <a:rPr lang="en-US" sz="2200" dirty="0">
                <a:solidFill>
                  <a:srgbClr val="00299A"/>
                </a:solidFill>
              </a:rPr>
              <a:t>/</a:t>
            </a:r>
            <a:r>
              <a:rPr lang="en-US" sz="2200" dirty="0" err="1">
                <a:solidFill>
                  <a:srgbClr val="00299A"/>
                </a:solidFill>
              </a:rPr>
              <a:t>sau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ro-RO" sz="2200" dirty="0" smtClean="0">
                <a:solidFill>
                  <a:srgbClr val="00299A"/>
                </a:solidFill>
              </a:rPr>
              <a:t>practică</a:t>
            </a:r>
            <a:r>
              <a:rPr lang="en-US" sz="2200" dirty="0" smtClean="0">
                <a:solidFill>
                  <a:srgbClr val="00299A"/>
                </a:solidFill>
              </a:rPr>
              <a:t> </a:t>
            </a:r>
            <a:r>
              <a:rPr lang="en-US" sz="2200" dirty="0">
                <a:solidFill>
                  <a:srgbClr val="00299A"/>
                </a:solidFill>
              </a:rPr>
              <a:t>ERASMUS </a:t>
            </a:r>
            <a:r>
              <a:rPr lang="en-US" sz="2200" dirty="0" err="1">
                <a:solidFill>
                  <a:srgbClr val="00299A"/>
                </a:solidFill>
              </a:rPr>
              <a:t>într</a:t>
            </a:r>
            <a:r>
              <a:rPr lang="en-US" sz="2200" dirty="0">
                <a:solidFill>
                  <a:srgbClr val="00299A"/>
                </a:solidFill>
              </a:rPr>
              <a:t>-un </a:t>
            </a:r>
            <a:r>
              <a:rPr lang="en-US" sz="2200" dirty="0" err="1">
                <a:solidFill>
                  <a:srgbClr val="00299A"/>
                </a:solidFill>
              </a:rPr>
              <a:t>singur</a:t>
            </a:r>
            <a:r>
              <a:rPr lang="en-US" sz="2200" dirty="0">
                <a:solidFill>
                  <a:srgbClr val="00299A"/>
                </a:solidFill>
              </a:rPr>
              <a:t> </a:t>
            </a:r>
            <a:r>
              <a:rPr lang="en-US" sz="2200" dirty="0" err="1">
                <a:solidFill>
                  <a:srgbClr val="00299A"/>
                </a:solidFill>
              </a:rPr>
              <a:t>ciclu</a:t>
            </a:r>
            <a:r>
              <a:rPr lang="en-US" sz="2200" dirty="0">
                <a:solidFill>
                  <a:srgbClr val="00299A"/>
                </a:solidFill>
              </a:rPr>
              <a:t> de </a:t>
            </a:r>
            <a:r>
              <a:rPr lang="en-US" sz="2200" dirty="0" err="1">
                <a:solidFill>
                  <a:srgbClr val="00299A"/>
                </a:solidFill>
              </a:rPr>
              <a:t>studii</a:t>
            </a:r>
            <a:r>
              <a:rPr lang="en-US" sz="2200" dirty="0">
                <a:solidFill>
                  <a:srgbClr val="00299A"/>
                </a:solidFill>
              </a:rPr>
              <a:t> (</a:t>
            </a:r>
            <a:r>
              <a:rPr lang="en-US" sz="2200" dirty="0" err="1">
                <a:solidFill>
                  <a:srgbClr val="00299A"/>
                </a:solidFill>
              </a:rPr>
              <a:t>licență</a:t>
            </a:r>
            <a:r>
              <a:rPr lang="en-US" sz="2200" dirty="0">
                <a:solidFill>
                  <a:srgbClr val="00299A"/>
                </a:solidFill>
              </a:rPr>
              <a:t>, master, </a:t>
            </a:r>
            <a:r>
              <a:rPr lang="en-US" sz="2200" dirty="0" err="1">
                <a:solidFill>
                  <a:srgbClr val="00299A"/>
                </a:solidFill>
              </a:rPr>
              <a:t>doctorat</a:t>
            </a:r>
            <a:r>
              <a:rPr lang="en-US" sz="2200" dirty="0" smtClean="0">
                <a:solidFill>
                  <a:srgbClr val="00299A"/>
                </a:solidFill>
              </a:rPr>
              <a:t>)</a:t>
            </a:r>
            <a:r>
              <a:rPr lang="ro-RO" sz="2200" dirty="0" smtClean="0">
                <a:solidFill>
                  <a:srgbClr val="00299A"/>
                </a:solidFill>
              </a:rPr>
              <a:t>.</a:t>
            </a:r>
            <a:endParaRPr lang="en-US" sz="2200" dirty="0">
              <a:solidFill>
                <a:srgbClr val="00299A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99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99A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473528"/>
            <a:ext cx="5698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CINE POATE BENEFICIA?</a:t>
            </a:r>
          </a:p>
        </p:txBody>
      </p:sp>
    </p:spTree>
    <p:extLst>
      <p:ext uri="{BB962C8B-B14F-4D97-AF65-F5344CB8AC3E}">
        <p14:creationId xmlns:p14="http://schemas.microsoft.com/office/powerpoint/2010/main" val="370556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919</TotalTime>
  <Words>1401</Words>
  <Application>Microsoft Office PowerPoint</Application>
  <PresentationFormat>Widescreen</PresentationFormat>
  <Paragraphs>177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Andalus</vt:lpstr>
      <vt:lpstr>Arial</vt:lpstr>
      <vt:lpstr>Calibri</vt:lpstr>
      <vt:lpstr>Calibri Light</vt:lpstr>
      <vt:lpstr>Century Gothic</vt:lpstr>
      <vt:lpstr>Trebuchet MS</vt:lpstr>
      <vt:lpstr>Wingdings</vt:lpstr>
      <vt:lpstr>Vapor Trail</vt:lpstr>
      <vt:lpstr>MOBILITatI  ERASMUS+ PENTRU STUDENtI</vt:lpstr>
      <vt:lpstr>CE SUNT MOBILITatILE ERASMUS+? </vt:lpstr>
      <vt:lpstr>Cadrul de desfasurare al Mobilitatilor erasmus</vt:lpstr>
      <vt:lpstr>MOBILITatI  Virtuale PENTRU STUDENtI</vt:lpstr>
      <vt:lpstr>PowerPoint Presentation</vt:lpstr>
      <vt:lpstr>PowerPoint Presentation</vt:lpstr>
      <vt:lpstr>MOBILITatiLE DE STUDIU </vt:lpstr>
      <vt:lpstr> tOTI STudentii UAIC inmatriculati la ZI SAU ID:</vt:lpstr>
      <vt:lpstr>PowerPoint Presentation</vt:lpstr>
      <vt:lpstr>CaND AU LOC SELECtIILE? </vt:lpstr>
      <vt:lpstr>DOCUMENTE NECESARE  PENTRU iNSCRIEREA LA SELECtIE:</vt:lpstr>
      <vt:lpstr>CaT ESTE FINANtAREA? </vt:lpstr>
      <vt:lpstr>Durata mobilitatii </vt:lpstr>
      <vt:lpstr>MOBILITITatILE DE Practica     </vt:lpstr>
      <vt:lpstr>PowerPoint Presentation</vt:lpstr>
      <vt:lpstr> toti Studentii UAIC inmatriculati la zi sau id  din anii I-III(IV) licenţă, I-II master, I-III (și prelungiri) doctorat:</vt:lpstr>
      <vt:lpstr>DOCUMENTE NECESARE  PENTRU iNSCRIEREA LA SELECtIE:</vt:lpstr>
      <vt:lpstr> proaspat absolventi</vt:lpstr>
      <vt:lpstr>CaT ESTE FINANtAREA? </vt:lpstr>
      <vt:lpstr>Durata mobilitatii </vt:lpstr>
      <vt:lpstr>De retinut!</vt:lpstr>
      <vt:lpstr>De retinut!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MOBILITĂȚI  ERASMUS+ PENTRU STUDENȚI</dc:title>
  <dc:creator>PetronelaSpiridon</dc:creator>
  <cp:lastModifiedBy>PetronelaSpiridon</cp:lastModifiedBy>
  <cp:revision>77</cp:revision>
  <dcterms:created xsi:type="dcterms:W3CDTF">2020-10-13T12:11:43Z</dcterms:created>
  <dcterms:modified xsi:type="dcterms:W3CDTF">2020-10-23T10:03:46Z</dcterms:modified>
</cp:coreProperties>
</file>