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8" r:id="rId4"/>
    <p:sldId id="259" r:id="rId5"/>
    <p:sldId id="260" r:id="rId6"/>
    <p:sldId id="261" r:id="rId7"/>
    <p:sldId id="262" r:id="rId8"/>
    <p:sldId id="267" r:id="rId9"/>
    <p:sldId id="263" r:id="rId10"/>
    <p:sldId id="268" r:id="rId11"/>
    <p:sldId id="269" r:id="rId12"/>
    <p:sldId id="264" r:id="rId13"/>
    <p:sldId id="265" r:id="rId14"/>
    <p:sldId id="266" r:id="rId15"/>
  </p:sldIdLst>
  <p:sldSz cx="9144000" cy="6858000" type="screen4x3"/>
  <p:notesSz cx="6858000" cy="9144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99" d="100"/>
          <a:sy n="99" d="100"/>
        </p:scale>
        <p:origin x="-240"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F965046B-F6D9-441A-891A-2C8487B9B0F5}" type="datetimeFigureOut">
              <a:rPr lang="ro-RO" smtClean="0"/>
              <a:pPr/>
              <a:t>05.05.2015</a:t>
            </a:fld>
            <a:endParaRPr lang="ro-RO"/>
          </a:p>
        </p:txBody>
      </p:sp>
      <p:sp>
        <p:nvSpPr>
          <p:cNvPr id="20" name="Footer Placeholder 19"/>
          <p:cNvSpPr>
            <a:spLocks noGrp="1"/>
          </p:cNvSpPr>
          <p:nvPr>
            <p:ph type="ftr" sz="quarter" idx="11"/>
          </p:nvPr>
        </p:nvSpPr>
        <p:spPr/>
        <p:txBody>
          <a:bodyPr/>
          <a:lstStyle>
            <a:extLst/>
          </a:lstStyle>
          <a:p>
            <a:endParaRPr lang="ro-RO"/>
          </a:p>
        </p:txBody>
      </p:sp>
      <p:sp>
        <p:nvSpPr>
          <p:cNvPr id="10" name="Slide Number Placeholder 9"/>
          <p:cNvSpPr>
            <a:spLocks noGrp="1"/>
          </p:cNvSpPr>
          <p:nvPr>
            <p:ph type="sldNum" sz="quarter" idx="12"/>
          </p:nvPr>
        </p:nvSpPr>
        <p:spPr/>
        <p:txBody>
          <a:bodyPr/>
          <a:lstStyle>
            <a:extLst/>
          </a:lstStyle>
          <a:p>
            <a:fld id="{0C2BB043-63C1-4FB4-9CE5-DD9AC1B9F4E8}" type="slidenum">
              <a:rPr lang="ro-RO" smtClean="0"/>
              <a:pPr/>
              <a:t>‹#›</a:t>
            </a:fld>
            <a:endParaRPr lang="ro-RO"/>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965046B-F6D9-441A-891A-2C8487B9B0F5}" type="datetimeFigureOut">
              <a:rPr lang="ro-RO" smtClean="0"/>
              <a:pPr/>
              <a:t>05.05.2015</a:t>
            </a:fld>
            <a:endParaRPr lang="ro-RO"/>
          </a:p>
        </p:txBody>
      </p:sp>
      <p:sp>
        <p:nvSpPr>
          <p:cNvPr id="5" name="Footer Placeholder 4"/>
          <p:cNvSpPr>
            <a:spLocks noGrp="1"/>
          </p:cNvSpPr>
          <p:nvPr>
            <p:ph type="ftr" sz="quarter" idx="11"/>
          </p:nvPr>
        </p:nvSpPr>
        <p:spPr/>
        <p:txBody>
          <a:bodyPr/>
          <a:lstStyle>
            <a:extLst/>
          </a:lstStyle>
          <a:p>
            <a:endParaRPr lang="ro-RO"/>
          </a:p>
        </p:txBody>
      </p:sp>
      <p:sp>
        <p:nvSpPr>
          <p:cNvPr id="6" name="Slide Number Placeholder 5"/>
          <p:cNvSpPr>
            <a:spLocks noGrp="1"/>
          </p:cNvSpPr>
          <p:nvPr>
            <p:ph type="sldNum" sz="quarter" idx="12"/>
          </p:nvPr>
        </p:nvSpPr>
        <p:spPr/>
        <p:txBody>
          <a:bodyPr/>
          <a:lstStyle>
            <a:extLst/>
          </a:lstStyle>
          <a:p>
            <a:fld id="{0C2BB043-63C1-4FB4-9CE5-DD9AC1B9F4E8}" type="slidenum">
              <a:rPr lang="ro-RO" smtClean="0"/>
              <a:pPr/>
              <a:t>‹#›</a:t>
            </a:fld>
            <a:endParaRPr lang="ro-R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965046B-F6D9-441A-891A-2C8487B9B0F5}" type="datetimeFigureOut">
              <a:rPr lang="ro-RO" smtClean="0"/>
              <a:pPr/>
              <a:t>05.05.2015</a:t>
            </a:fld>
            <a:endParaRPr lang="ro-RO"/>
          </a:p>
        </p:txBody>
      </p:sp>
      <p:sp>
        <p:nvSpPr>
          <p:cNvPr id="5" name="Footer Placeholder 4"/>
          <p:cNvSpPr>
            <a:spLocks noGrp="1"/>
          </p:cNvSpPr>
          <p:nvPr>
            <p:ph type="ftr" sz="quarter" idx="11"/>
          </p:nvPr>
        </p:nvSpPr>
        <p:spPr/>
        <p:txBody>
          <a:bodyPr/>
          <a:lstStyle>
            <a:extLst/>
          </a:lstStyle>
          <a:p>
            <a:endParaRPr lang="ro-RO"/>
          </a:p>
        </p:txBody>
      </p:sp>
      <p:sp>
        <p:nvSpPr>
          <p:cNvPr id="6" name="Slide Number Placeholder 5"/>
          <p:cNvSpPr>
            <a:spLocks noGrp="1"/>
          </p:cNvSpPr>
          <p:nvPr>
            <p:ph type="sldNum" sz="quarter" idx="12"/>
          </p:nvPr>
        </p:nvSpPr>
        <p:spPr/>
        <p:txBody>
          <a:bodyPr/>
          <a:lstStyle>
            <a:extLst/>
          </a:lstStyle>
          <a:p>
            <a:fld id="{0C2BB043-63C1-4FB4-9CE5-DD9AC1B9F4E8}" type="slidenum">
              <a:rPr lang="ro-RO" smtClean="0"/>
              <a:pPr/>
              <a:t>‹#›</a:t>
            </a:fld>
            <a:endParaRPr lang="ro-R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965046B-F6D9-441A-891A-2C8487B9B0F5}" type="datetimeFigureOut">
              <a:rPr lang="ro-RO" smtClean="0"/>
              <a:pPr/>
              <a:t>05.05.2015</a:t>
            </a:fld>
            <a:endParaRPr lang="ro-RO"/>
          </a:p>
        </p:txBody>
      </p:sp>
      <p:sp>
        <p:nvSpPr>
          <p:cNvPr id="5" name="Footer Placeholder 4"/>
          <p:cNvSpPr>
            <a:spLocks noGrp="1"/>
          </p:cNvSpPr>
          <p:nvPr>
            <p:ph type="ftr" sz="quarter" idx="11"/>
          </p:nvPr>
        </p:nvSpPr>
        <p:spPr/>
        <p:txBody>
          <a:bodyPr/>
          <a:lstStyle>
            <a:extLst/>
          </a:lstStyle>
          <a:p>
            <a:endParaRPr lang="ro-RO"/>
          </a:p>
        </p:txBody>
      </p:sp>
      <p:sp>
        <p:nvSpPr>
          <p:cNvPr id="6" name="Slide Number Placeholder 5"/>
          <p:cNvSpPr>
            <a:spLocks noGrp="1"/>
          </p:cNvSpPr>
          <p:nvPr>
            <p:ph type="sldNum" sz="quarter" idx="12"/>
          </p:nvPr>
        </p:nvSpPr>
        <p:spPr/>
        <p:txBody>
          <a:bodyPr/>
          <a:lstStyle>
            <a:extLst/>
          </a:lstStyle>
          <a:p>
            <a:fld id="{0C2BB043-63C1-4FB4-9CE5-DD9AC1B9F4E8}" type="slidenum">
              <a:rPr lang="ro-RO" smtClean="0"/>
              <a:pPr/>
              <a:t>‹#›</a:t>
            </a:fld>
            <a:endParaRPr lang="ro-R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965046B-F6D9-441A-891A-2C8487B9B0F5}" type="datetimeFigureOut">
              <a:rPr lang="ro-RO" smtClean="0"/>
              <a:pPr/>
              <a:t>05.05.2015</a:t>
            </a:fld>
            <a:endParaRPr lang="ro-RO"/>
          </a:p>
        </p:txBody>
      </p:sp>
      <p:sp>
        <p:nvSpPr>
          <p:cNvPr id="5" name="Footer Placeholder 4"/>
          <p:cNvSpPr>
            <a:spLocks noGrp="1"/>
          </p:cNvSpPr>
          <p:nvPr>
            <p:ph type="ftr" sz="quarter" idx="11"/>
          </p:nvPr>
        </p:nvSpPr>
        <p:spPr/>
        <p:txBody>
          <a:bodyPr/>
          <a:lstStyle>
            <a:extLst/>
          </a:lstStyle>
          <a:p>
            <a:endParaRPr lang="ro-RO"/>
          </a:p>
        </p:txBody>
      </p:sp>
      <p:sp>
        <p:nvSpPr>
          <p:cNvPr id="6" name="Slide Number Placeholder 5"/>
          <p:cNvSpPr>
            <a:spLocks noGrp="1"/>
          </p:cNvSpPr>
          <p:nvPr>
            <p:ph type="sldNum" sz="quarter" idx="12"/>
          </p:nvPr>
        </p:nvSpPr>
        <p:spPr/>
        <p:txBody>
          <a:bodyPr/>
          <a:lstStyle>
            <a:extLst/>
          </a:lstStyle>
          <a:p>
            <a:fld id="{0C2BB043-63C1-4FB4-9CE5-DD9AC1B9F4E8}" type="slidenum">
              <a:rPr lang="ro-RO" smtClean="0"/>
              <a:pPr/>
              <a:t>‹#›</a:t>
            </a:fld>
            <a:endParaRPr lang="ro-RO"/>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965046B-F6D9-441A-891A-2C8487B9B0F5}" type="datetimeFigureOut">
              <a:rPr lang="ro-RO" smtClean="0"/>
              <a:pPr/>
              <a:t>05.05.2015</a:t>
            </a:fld>
            <a:endParaRPr lang="ro-RO"/>
          </a:p>
        </p:txBody>
      </p:sp>
      <p:sp>
        <p:nvSpPr>
          <p:cNvPr id="6" name="Footer Placeholder 5"/>
          <p:cNvSpPr>
            <a:spLocks noGrp="1"/>
          </p:cNvSpPr>
          <p:nvPr>
            <p:ph type="ftr" sz="quarter" idx="11"/>
          </p:nvPr>
        </p:nvSpPr>
        <p:spPr/>
        <p:txBody>
          <a:bodyPr/>
          <a:lstStyle>
            <a:extLst/>
          </a:lstStyle>
          <a:p>
            <a:endParaRPr lang="ro-RO"/>
          </a:p>
        </p:txBody>
      </p:sp>
      <p:sp>
        <p:nvSpPr>
          <p:cNvPr id="7" name="Slide Number Placeholder 6"/>
          <p:cNvSpPr>
            <a:spLocks noGrp="1"/>
          </p:cNvSpPr>
          <p:nvPr>
            <p:ph type="sldNum" sz="quarter" idx="12"/>
          </p:nvPr>
        </p:nvSpPr>
        <p:spPr/>
        <p:txBody>
          <a:bodyPr/>
          <a:lstStyle>
            <a:extLst/>
          </a:lstStyle>
          <a:p>
            <a:fld id="{0C2BB043-63C1-4FB4-9CE5-DD9AC1B9F4E8}" type="slidenum">
              <a:rPr lang="ro-RO" smtClean="0"/>
              <a:pPr/>
              <a:t>‹#›</a:t>
            </a:fld>
            <a:endParaRPr lang="ro-R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965046B-F6D9-441A-891A-2C8487B9B0F5}" type="datetimeFigureOut">
              <a:rPr lang="ro-RO" smtClean="0"/>
              <a:pPr/>
              <a:t>05.05.2015</a:t>
            </a:fld>
            <a:endParaRPr lang="ro-RO"/>
          </a:p>
        </p:txBody>
      </p:sp>
      <p:sp>
        <p:nvSpPr>
          <p:cNvPr id="8" name="Footer Placeholder 7"/>
          <p:cNvSpPr>
            <a:spLocks noGrp="1"/>
          </p:cNvSpPr>
          <p:nvPr>
            <p:ph type="ftr" sz="quarter" idx="11"/>
          </p:nvPr>
        </p:nvSpPr>
        <p:spPr/>
        <p:txBody>
          <a:bodyPr/>
          <a:lstStyle>
            <a:extLst/>
          </a:lstStyle>
          <a:p>
            <a:endParaRPr lang="ro-RO"/>
          </a:p>
        </p:txBody>
      </p:sp>
      <p:sp>
        <p:nvSpPr>
          <p:cNvPr id="9" name="Slide Number Placeholder 8"/>
          <p:cNvSpPr>
            <a:spLocks noGrp="1"/>
          </p:cNvSpPr>
          <p:nvPr>
            <p:ph type="sldNum" sz="quarter" idx="12"/>
          </p:nvPr>
        </p:nvSpPr>
        <p:spPr/>
        <p:txBody>
          <a:bodyPr/>
          <a:lstStyle>
            <a:extLst/>
          </a:lstStyle>
          <a:p>
            <a:fld id="{0C2BB043-63C1-4FB4-9CE5-DD9AC1B9F4E8}" type="slidenum">
              <a:rPr lang="ro-RO" smtClean="0"/>
              <a:pPr/>
              <a:t>‹#›</a:t>
            </a:fld>
            <a:endParaRPr lang="ro-R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965046B-F6D9-441A-891A-2C8487B9B0F5}" type="datetimeFigureOut">
              <a:rPr lang="ro-RO" smtClean="0"/>
              <a:pPr/>
              <a:t>05.05.2015</a:t>
            </a:fld>
            <a:endParaRPr lang="ro-RO"/>
          </a:p>
        </p:txBody>
      </p:sp>
      <p:sp>
        <p:nvSpPr>
          <p:cNvPr id="4" name="Footer Placeholder 3"/>
          <p:cNvSpPr>
            <a:spLocks noGrp="1"/>
          </p:cNvSpPr>
          <p:nvPr>
            <p:ph type="ftr" sz="quarter" idx="11"/>
          </p:nvPr>
        </p:nvSpPr>
        <p:spPr/>
        <p:txBody>
          <a:bodyPr/>
          <a:lstStyle>
            <a:extLst/>
          </a:lstStyle>
          <a:p>
            <a:endParaRPr lang="ro-RO"/>
          </a:p>
        </p:txBody>
      </p:sp>
      <p:sp>
        <p:nvSpPr>
          <p:cNvPr id="5" name="Slide Number Placeholder 4"/>
          <p:cNvSpPr>
            <a:spLocks noGrp="1"/>
          </p:cNvSpPr>
          <p:nvPr>
            <p:ph type="sldNum" sz="quarter" idx="12"/>
          </p:nvPr>
        </p:nvSpPr>
        <p:spPr/>
        <p:txBody>
          <a:bodyPr/>
          <a:lstStyle>
            <a:extLst/>
          </a:lstStyle>
          <a:p>
            <a:fld id="{0C2BB043-63C1-4FB4-9CE5-DD9AC1B9F4E8}" type="slidenum">
              <a:rPr lang="ro-RO" smtClean="0"/>
              <a:pPr/>
              <a:t>‹#›</a:t>
            </a:fld>
            <a:endParaRPr lang="ro-R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F965046B-F6D9-441A-891A-2C8487B9B0F5}" type="datetimeFigureOut">
              <a:rPr lang="ro-RO" smtClean="0"/>
              <a:pPr/>
              <a:t>05.05.2015</a:t>
            </a:fld>
            <a:endParaRPr lang="ro-RO"/>
          </a:p>
        </p:txBody>
      </p:sp>
      <p:sp>
        <p:nvSpPr>
          <p:cNvPr id="3" name="Footer Placeholder 2"/>
          <p:cNvSpPr>
            <a:spLocks noGrp="1"/>
          </p:cNvSpPr>
          <p:nvPr>
            <p:ph type="ftr" sz="quarter" idx="11"/>
          </p:nvPr>
        </p:nvSpPr>
        <p:spPr/>
        <p:txBody>
          <a:bodyPr/>
          <a:lstStyle>
            <a:extLst/>
          </a:lstStyle>
          <a:p>
            <a:endParaRPr lang="ro-RO"/>
          </a:p>
        </p:txBody>
      </p:sp>
      <p:sp>
        <p:nvSpPr>
          <p:cNvPr id="4" name="Slide Number Placeholder 3"/>
          <p:cNvSpPr>
            <a:spLocks noGrp="1"/>
          </p:cNvSpPr>
          <p:nvPr>
            <p:ph type="sldNum" sz="quarter" idx="12"/>
          </p:nvPr>
        </p:nvSpPr>
        <p:spPr/>
        <p:txBody>
          <a:bodyPr/>
          <a:lstStyle>
            <a:extLst/>
          </a:lstStyle>
          <a:p>
            <a:fld id="{0C2BB043-63C1-4FB4-9CE5-DD9AC1B9F4E8}" type="slidenum">
              <a:rPr lang="ro-RO" smtClean="0"/>
              <a:pPr/>
              <a:t>‹#›</a:t>
            </a:fld>
            <a:endParaRPr lang="ro-RO"/>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965046B-F6D9-441A-891A-2C8487B9B0F5}" type="datetimeFigureOut">
              <a:rPr lang="ro-RO" smtClean="0"/>
              <a:pPr/>
              <a:t>05.05.2015</a:t>
            </a:fld>
            <a:endParaRPr lang="ro-RO"/>
          </a:p>
        </p:txBody>
      </p:sp>
      <p:sp>
        <p:nvSpPr>
          <p:cNvPr id="6" name="Footer Placeholder 5"/>
          <p:cNvSpPr>
            <a:spLocks noGrp="1"/>
          </p:cNvSpPr>
          <p:nvPr>
            <p:ph type="ftr" sz="quarter" idx="11"/>
          </p:nvPr>
        </p:nvSpPr>
        <p:spPr/>
        <p:txBody>
          <a:bodyPr/>
          <a:lstStyle>
            <a:extLst/>
          </a:lstStyle>
          <a:p>
            <a:endParaRPr lang="ro-RO"/>
          </a:p>
        </p:txBody>
      </p:sp>
      <p:sp>
        <p:nvSpPr>
          <p:cNvPr id="7" name="Slide Number Placeholder 6"/>
          <p:cNvSpPr>
            <a:spLocks noGrp="1"/>
          </p:cNvSpPr>
          <p:nvPr>
            <p:ph type="sldNum" sz="quarter" idx="12"/>
          </p:nvPr>
        </p:nvSpPr>
        <p:spPr/>
        <p:txBody>
          <a:bodyPr/>
          <a:lstStyle>
            <a:extLst/>
          </a:lstStyle>
          <a:p>
            <a:fld id="{0C2BB043-63C1-4FB4-9CE5-DD9AC1B9F4E8}" type="slidenum">
              <a:rPr lang="ro-RO" smtClean="0"/>
              <a:pPr/>
              <a:t>‹#›</a:t>
            </a:fld>
            <a:endParaRPr lang="ro-R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F965046B-F6D9-441A-891A-2C8487B9B0F5}" type="datetimeFigureOut">
              <a:rPr lang="ro-RO" smtClean="0"/>
              <a:pPr/>
              <a:t>05.05.2015</a:t>
            </a:fld>
            <a:endParaRPr lang="ro-RO"/>
          </a:p>
        </p:txBody>
      </p:sp>
      <p:sp>
        <p:nvSpPr>
          <p:cNvPr id="6" name="Footer Placeholder 5"/>
          <p:cNvSpPr>
            <a:spLocks noGrp="1"/>
          </p:cNvSpPr>
          <p:nvPr>
            <p:ph type="ftr" sz="quarter" idx="11"/>
          </p:nvPr>
        </p:nvSpPr>
        <p:spPr/>
        <p:txBody>
          <a:bodyPr/>
          <a:lstStyle>
            <a:extLst/>
          </a:lstStyle>
          <a:p>
            <a:endParaRPr lang="ro-RO"/>
          </a:p>
        </p:txBody>
      </p:sp>
      <p:sp>
        <p:nvSpPr>
          <p:cNvPr id="7" name="Slide Number Placeholder 6"/>
          <p:cNvSpPr>
            <a:spLocks noGrp="1"/>
          </p:cNvSpPr>
          <p:nvPr>
            <p:ph type="sldNum" sz="quarter" idx="12"/>
          </p:nvPr>
        </p:nvSpPr>
        <p:spPr/>
        <p:txBody>
          <a:bodyPr/>
          <a:lstStyle>
            <a:extLst/>
          </a:lstStyle>
          <a:p>
            <a:fld id="{0C2BB043-63C1-4FB4-9CE5-DD9AC1B9F4E8}" type="slidenum">
              <a:rPr lang="ro-RO" smtClean="0"/>
              <a:pPr/>
              <a:t>‹#›</a:t>
            </a:fld>
            <a:endParaRPr lang="ro-RO"/>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965046B-F6D9-441A-891A-2C8487B9B0F5}" type="datetimeFigureOut">
              <a:rPr lang="ro-RO" smtClean="0"/>
              <a:pPr/>
              <a:t>05.05.2015</a:t>
            </a:fld>
            <a:endParaRPr lang="ro-RO"/>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o-RO"/>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C2BB043-63C1-4FB4-9CE5-DD9AC1B9F4E8}" type="slidenum">
              <a:rPr lang="ro-RO" smtClean="0"/>
              <a:pPr/>
              <a:t>‹#›</a:t>
            </a:fld>
            <a:endParaRPr lang="ro-RO"/>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uaic.ro/international/programul-erasmus/studenti/mobilitati-de-studiu-erasmu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ro-RO" dirty="0"/>
          </a:p>
        </p:txBody>
      </p:sp>
      <p:sp>
        <p:nvSpPr>
          <p:cNvPr id="3" name="Subtitle 2"/>
          <p:cNvSpPr>
            <a:spLocks noGrp="1"/>
          </p:cNvSpPr>
          <p:nvPr>
            <p:ph type="subTitle" idx="1"/>
          </p:nvPr>
        </p:nvSpPr>
        <p:spPr/>
        <p:txBody>
          <a:bodyPr/>
          <a:lstStyle/>
          <a:p>
            <a:endParaRPr lang="ro-RO"/>
          </a:p>
        </p:txBody>
      </p:sp>
      <p:pic>
        <p:nvPicPr>
          <p:cNvPr id="5" name="Picture 4" descr="erasmusplus51.jpg"/>
          <p:cNvPicPr>
            <a:picLocks noChangeAspect="1"/>
          </p:cNvPicPr>
          <p:nvPr/>
        </p:nvPicPr>
        <p:blipFill>
          <a:blip r:embed="rId2"/>
          <a:stretch>
            <a:fillRect/>
          </a:stretch>
        </p:blipFill>
        <p:spPr>
          <a:xfrm>
            <a:off x="0" y="0"/>
            <a:ext cx="9286908" cy="68580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142852"/>
            <a:ext cx="7498080" cy="1274786"/>
          </a:xfrm>
        </p:spPr>
        <p:txBody>
          <a:bodyPr>
            <a:normAutofit fontScale="90000"/>
          </a:bodyPr>
          <a:lstStyle/>
          <a:p>
            <a:pPr algn="ctr"/>
            <a:r>
              <a:rPr lang="en-US" sz="2700" b="1" dirty="0" smtClean="0">
                <a:solidFill>
                  <a:schemeClr val="accent2">
                    <a:lumMod val="75000"/>
                  </a:schemeClr>
                </a:solidFill>
                <a:latin typeface="Verdana" pitchFamily="34" charset="0"/>
              </a:rPr>
              <a:t/>
            </a:r>
            <a:br>
              <a:rPr lang="en-US" sz="2700" b="1" dirty="0" smtClean="0">
                <a:solidFill>
                  <a:schemeClr val="accent2">
                    <a:lumMod val="75000"/>
                  </a:schemeClr>
                </a:solidFill>
                <a:latin typeface="Verdana" pitchFamily="34" charset="0"/>
              </a:rPr>
            </a:br>
            <a:r>
              <a:rPr lang="ro-RO" sz="2700" b="1" dirty="0" smtClean="0">
                <a:solidFill>
                  <a:srgbClr val="FFC000"/>
                </a:solidFill>
                <a:latin typeface="Verdana" pitchFamily="34" charset="0"/>
              </a:rPr>
              <a:t>OLS</a:t>
            </a:r>
            <a:r>
              <a:rPr lang="ro-RO" sz="2700" dirty="0" smtClean="0">
                <a:solidFill>
                  <a:srgbClr val="FFC000"/>
                </a:solidFill>
                <a:latin typeface="Verdana" pitchFamily="34" charset="0"/>
              </a:rPr>
              <a:t> </a:t>
            </a:r>
            <a:r>
              <a:rPr lang="ro-RO" sz="2700" dirty="0" smtClean="0">
                <a:solidFill>
                  <a:srgbClr val="FFC000"/>
                </a:solidFill>
                <a:latin typeface="Verdana" pitchFamily="34" charset="0"/>
              </a:rPr>
              <a:t>(Online Linguistic Support)</a:t>
            </a:r>
            <a:br>
              <a:rPr lang="ro-RO" sz="2700" dirty="0" smtClean="0">
                <a:solidFill>
                  <a:srgbClr val="FFC000"/>
                </a:solidFill>
                <a:latin typeface="Verdana" pitchFamily="34" charset="0"/>
              </a:rPr>
            </a:br>
            <a:r>
              <a:rPr lang="en-US" sz="2700" b="1" dirty="0" err="1" smtClean="0">
                <a:solidFill>
                  <a:srgbClr val="FFC000"/>
                </a:solidFill>
                <a:latin typeface="Verdana" pitchFamily="34" charset="0"/>
              </a:rPr>
              <a:t>Suport</a:t>
            </a:r>
            <a:r>
              <a:rPr lang="en-US" sz="2700" b="1" dirty="0" smtClean="0">
                <a:solidFill>
                  <a:srgbClr val="FFC000"/>
                </a:solidFill>
                <a:latin typeface="Verdana" pitchFamily="34" charset="0"/>
              </a:rPr>
              <a:t> </a:t>
            </a:r>
            <a:r>
              <a:rPr lang="en-US" sz="2700" b="1" dirty="0" err="1" smtClean="0">
                <a:solidFill>
                  <a:srgbClr val="FFC000"/>
                </a:solidFill>
                <a:latin typeface="Verdana" pitchFamily="34" charset="0"/>
              </a:rPr>
              <a:t>lingvistic</a:t>
            </a:r>
            <a:r>
              <a:rPr lang="en-US" sz="2700" b="1" dirty="0" smtClean="0">
                <a:solidFill>
                  <a:srgbClr val="FFC000"/>
                </a:solidFill>
                <a:latin typeface="Verdana" pitchFamily="34" charset="0"/>
              </a:rPr>
              <a:t> online</a:t>
            </a:r>
            <a:r>
              <a:rPr lang="ro-RO" b="1" dirty="0" smtClean="0">
                <a:solidFill>
                  <a:schemeClr val="tx1">
                    <a:lumMod val="85000"/>
                    <a:lumOff val="15000"/>
                  </a:schemeClr>
                </a:solidFill>
                <a:latin typeface="Verdana" pitchFamily="34" charset="0"/>
              </a:rPr>
              <a:t/>
            </a:r>
            <a:br>
              <a:rPr lang="ro-RO" b="1" dirty="0" smtClean="0">
                <a:solidFill>
                  <a:schemeClr val="tx1">
                    <a:lumMod val="85000"/>
                    <a:lumOff val="15000"/>
                  </a:schemeClr>
                </a:solidFill>
                <a:latin typeface="Verdana" pitchFamily="34" charset="0"/>
              </a:rPr>
            </a:br>
            <a:endParaRPr lang="ro-RO" dirty="0"/>
          </a:p>
        </p:txBody>
      </p:sp>
      <p:sp>
        <p:nvSpPr>
          <p:cNvPr id="3" name="Content Placeholder 2"/>
          <p:cNvSpPr>
            <a:spLocks noGrp="1"/>
          </p:cNvSpPr>
          <p:nvPr>
            <p:ph idx="1"/>
          </p:nvPr>
        </p:nvSpPr>
        <p:spPr/>
        <p:txBody>
          <a:bodyPr>
            <a:normAutofit fontScale="25000" lnSpcReduction="20000"/>
          </a:bodyPr>
          <a:lstStyle/>
          <a:p>
            <a:pPr>
              <a:buNone/>
            </a:pPr>
            <a:endParaRPr lang="ro-RO" dirty="0" smtClean="0">
              <a:solidFill>
                <a:schemeClr val="tx1">
                  <a:lumMod val="85000"/>
                  <a:lumOff val="15000"/>
                </a:schemeClr>
              </a:solidFill>
              <a:latin typeface="Verdana" pitchFamily="34" charset="0"/>
              <a:ea typeface="Verdana" pitchFamily="34" charset="0"/>
              <a:cs typeface="Verdana" pitchFamily="34" charset="0"/>
            </a:endParaRPr>
          </a:p>
          <a:p>
            <a:r>
              <a:rPr lang="ro-RO" sz="5600" dirty="0" smtClean="0">
                <a:solidFill>
                  <a:schemeClr val="tx1">
                    <a:lumMod val="85000"/>
                    <a:lumOff val="15000"/>
                  </a:schemeClr>
                </a:solidFill>
                <a:latin typeface="Verdana" pitchFamily="34" charset="0"/>
                <a:ea typeface="Verdana" pitchFamily="34" charset="0"/>
                <a:cs typeface="Verdana" pitchFamily="34" charset="0"/>
              </a:rPr>
              <a:t>Constă în:</a:t>
            </a:r>
          </a:p>
          <a:p>
            <a:pPr algn="just"/>
            <a:endParaRPr lang="ro-RO" sz="5600" dirty="0" smtClean="0">
              <a:solidFill>
                <a:schemeClr val="tx1">
                  <a:lumMod val="85000"/>
                  <a:lumOff val="15000"/>
                </a:schemeClr>
              </a:solidFill>
              <a:latin typeface="Verdana" pitchFamily="34" charset="0"/>
              <a:ea typeface="Verdana" pitchFamily="34" charset="0"/>
              <a:cs typeface="Verdana" pitchFamily="34" charset="0"/>
            </a:endParaRPr>
          </a:p>
          <a:p>
            <a:pPr marL="87313" indent="-4763" algn="just">
              <a:lnSpc>
                <a:spcPct val="170000"/>
              </a:lnSpc>
              <a:buNone/>
            </a:pPr>
            <a:r>
              <a:rPr lang="ro-RO" sz="5600" dirty="0" smtClean="0">
                <a:solidFill>
                  <a:schemeClr val="tx1">
                    <a:lumMod val="85000"/>
                    <a:lumOff val="15000"/>
                  </a:schemeClr>
                </a:solidFill>
                <a:latin typeface="Verdana" pitchFamily="34" charset="0"/>
                <a:ea typeface="Verdana" pitchFamily="34" charset="0"/>
                <a:cs typeface="Verdana" pitchFamily="34" charset="0"/>
              </a:rPr>
              <a:t>-</a:t>
            </a:r>
            <a:r>
              <a:rPr lang="en-US" sz="5600" dirty="0" smtClean="0">
                <a:solidFill>
                  <a:schemeClr val="tx1">
                    <a:lumMod val="85000"/>
                    <a:lumOff val="15000"/>
                  </a:schemeClr>
                </a:solidFill>
                <a:latin typeface="Verdana" pitchFamily="34" charset="0"/>
                <a:ea typeface="Verdana" pitchFamily="34" charset="0"/>
                <a:cs typeface="Verdana" pitchFamily="34" charset="0"/>
              </a:rPr>
              <a:t>Un test </a:t>
            </a:r>
            <a:r>
              <a:rPr lang="ro-RO" sz="5600" dirty="0" smtClean="0">
                <a:solidFill>
                  <a:schemeClr val="tx1">
                    <a:lumMod val="85000"/>
                    <a:lumOff val="15000"/>
                  </a:schemeClr>
                </a:solidFill>
                <a:latin typeface="Verdana" pitchFamily="34" charset="0"/>
                <a:ea typeface="Verdana" pitchFamily="34" charset="0"/>
                <a:cs typeface="Verdana" pitchFamily="34" charset="0"/>
              </a:rPr>
              <a:t>î</a:t>
            </a:r>
            <a:r>
              <a:rPr lang="en-US" sz="5600" dirty="0" err="1" smtClean="0">
                <a:solidFill>
                  <a:schemeClr val="tx1">
                    <a:lumMod val="85000"/>
                    <a:lumOff val="15000"/>
                  </a:schemeClr>
                </a:solidFill>
                <a:latin typeface="Verdana" pitchFamily="34" charset="0"/>
                <a:ea typeface="Verdana" pitchFamily="34" charset="0"/>
                <a:cs typeface="Verdana" pitchFamily="34" charset="0"/>
              </a:rPr>
              <a:t>nainte</a:t>
            </a:r>
            <a:r>
              <a:rPr lang="en-US" sz="5600" dirty="0" smtClean="0">
                <a:solidFill>
                  <a:schemeClr val="tx1">
                    <a:lumMod val="85000"/>
                    <a:lumOff val="15000"/>
                  </a:schemeClr>
                </a:solidFill>
                <a:latin typeface="Verdana" pitchFamily="34" charset="0"/>
                <a:ea typeface="Verdana" pitchFamily="34" charset="0"/>
                <a:cs typeface="Verdana" pitchFamily="34" charset="0"/>
              </a:rPr>
              <a:t> de </a:t>
            </a:r>
            <a:r>
              <a:rPr lang="en-US" sz="5600" dirty="0" err="1" smtClean="0">
                <a:solidFill>
                  <a:schemeClr val="tx1">
                    <a:lumMod val="85000"/>
                    <a:lumOff val="15000"/>
                  </a:schemeClr>
                </a:solidFill>
                <a:latin typeface="Verdana" pitchFamily="34" charset="0"/>
                <a:ea typeface="Verdana" pitchFamily="34" charset="0"/>
                <a:cs typeface="Verdana" pitchFamily="34" charset="0"/>
              </a:rPr>
              <a:t>stagiu</a:t>
            </a:r>
            <a:r>
              <a:rPr lang="en-US" sz="5600" dirty="0" smtClean="0">
                <a:solidFill>
                  <a:schemeClr val="tx1">
                    <a:lumMod val="85000"/>
                    <a:lumOff val="15000"/>
                  </a:schemeClr>
                </a:solidFill>
                <a:latin typeface="Verdana" pitchFamily="34" charset="0"/>
                <a:ea typeface="Verdana" pitchFamily="34" charset="0"/>
                <a:cs typeface="Verdana" pitchFamily="34" charset="0"/>
              </a:rPr>
              <a:t> </a:t>
            </a:r>
            <a:r>
              <a:rPr lang="en-US" sz="5600" dirty="0" err="1" smtClean="0">
                <a:solidFill>
                  <a:schemeClr val="tx1">
                    <a:lumMod val="85000"/>
                    <a:lumOff val="15000"/>
                  </a:schemeClr>
                </a:solidFill>
                <a:latin typeface="Verdana" pitchFamily="34" charset="0"/>
                <a:ea typeface="Verdana" pitchFamily="34" charset="0"/>
                <a:cs typeface="Verdana" pitchFamily="34" charset="0"/>
              </a:rPr>
              <a:t>pentru</a:t>
            </a:r>
            <a:r>
              <a:rPr lang="en-US" sz="5600" dirty="0" smtClean="0">
                <a:solidFill>
                  <a:schemeClr val="tx1">
                    <a:lumMod val="85000"/>
                    <a:lumOff val="15000"/>
                  </a:schemeClr>
                </a:solidFill>
                <a:latin typeface="Verdana" pitchFamily="34" charset="0"/>
                <a:ea typeface="Verdana" pitchFamily="34" charset="0"/>
                <a:cs typeface="Verdana" pitchFamily="34" charset="0"/>
              </a:rPr>
              <a:t> a m</a:t>
            </a:r>
            <a:r>
              <a:rPr lang="ro-RO" sz="5600" dirty="0" smtClean="0">
                <a:solidFill>
                  <a:schemeClr val="tx1">
                    <a:lumMod val="85000"/>
                    <a:lumOff val="15000"/>
                  </a:schemeClr>
                </a:solidFill>
                <a:latin typeface="Verdana" pitchFamily="34" charset="0"/>
                <a:ea typeface="Verdana" pitchFamily="34" charset="0"/>
                <a:cs typeface="Verdana" pitchFamily="34" charset="0"/>
              </a:rPr>
              <a:t>ă</a:t>
            </a:r>
            <a:r>
              <a:rPr lang="en-US" sz="5600" dirty="0" err="1" smtClean="0">
                <a:solidFill>
                  <a:schemeClr val="tx1">
                    <a:lumMod val="85000"/>
                    <a:lumOff val="15000"/>
                  </a:schemeClr>
                </a:solidFill>
                <a:latin typeface="Verdana" pitchFamily="34" charset="0"/>
                <a:ea typeface="Verdana" pitchFamily="34" charset="0"/>
                <a:cs typeface="Verdana" pitchFamily="34" charset="0"/>
              </a:rPr>
              <a:t>sura</a:t>
            </a:r>
            <a:r>
              <a:rPr lang="en-US" sz="5600" dirty="0" smtClean="0">
                <a:solidFill>
                  <a:schemeClr val="tx1">
                    <a:lumMod val="85000"/>
                    <a:lumOff val="15000"/>
                  </a:schemeClr>
                </a:solidFill>
                <a:latin typeface="Verdana" pitchFamily="34" charset="0"/>
                <a:ea typeface="Verdana" pitchFamily="34" charset="0"/>
                <a:cs typeface="Verdana" pitchFamily="34" charset="0"/>
              </a:rPr>
              <a:t> </a:t>
            </a:r>
            <a:r>
              <a:rPr lang="en-US" sz="5600" dirty="0" err="1" smtClean="0">
                <a:solidFill>
                  <a:schemeClr val="tx1">
                    <a:lumMod val="85000"/>
                    <a:lumOff val="15000"/>
                  </a:schemeClr>
                </a:solidFill>
                <a:latin typeface="Verdana" pitchFamily="34" charset="0"/>
                <a:ea typeface="Verdana" pitchFamily="34" charset="0"/>
                <a:cs typeface="Verdana" pitchFamily="34" charset="0"/>
              </a:rPr>
              <a:t>nivelul</a:t>
            </a:r>
            <a:r>
              <a:rPr lang="en-US" sz="5600" dirty="0" smtClean="0">
                <a:solidFill>
                  <a:schemeClr val="tx1">
                    <a:lumMod val="85000"/>
                    <a:lumOff val="15000"/>
                  </a:schemeClr>
                </a:solidFill>
                <a:latin typeface="Verdana" pitchFamily="34" charset="0"/>
                <a:ea typeface="Verdana" pitchFamily="34" charset="0"/>
                <a:cs typeface="Verdana" pitchFamily="34" charset="0"/>
              </a:rPr>
              <a:t> de </a:t>
            </a:r>
            <a:r>
              <a:rPr lang="en-US" sz="5600" dirty="0" err="1" smtClean="0">
                <a:solidFill>
                  <a:schemeClr val="tx1">
                    <a:lumMod val="85000"/>
                    <a:lumOff val="15000"/>
                  </a:schemeClr>
                </a:solidFill>
                <a:latin typeface="Verdana" pitchFamily="34" charset="0"/>
                <a:ea typeface="Verdana" pitchFamily="34" charset="0"/>
                <a:cs typeface="Verdana" pitchFamily="34" charset="0"/>
              </a:rPr>
              <a:t>competen</a:t>
            </a:r>
            <a:r>
              <a:rPr lang="ro-RO" sz="5600" dirty="0" err="1" smtClean="0">
                <a:solidFill>
                  <a:schemeClr val="tx1">
                    <a:lumMod val="85000"/>
                    <a:lumOff val="15000"/>
                  </a:schemeClr>
                </a:solidFill>
                <a:latin typeface="Verdana" pitchFamily="34" charset="0"/>
                <a:ea typeface="Verdana" pitchFamily="34" charset="0"/>
                <a:cs typeface="Verdana" pitchFamily="34" charset="0"/>
              </a:rPr>
              <a:t>ță</a:t>
            </a:r>
            <a:r>
              <a:rPr lang="en-US" sz="5600" dirty="0" smtClean="0">
                <a:solidFill>
                  <a:schemeClr val="tx1">
                    <a:lumMod val="85000"/>
                    <a:lumOff val="15000"/>
                  </a:schemeClr>
                </a:solidFill>
                <a:latin typeface="Verdana" pitchFamily="34" charset="0"/>
                <a:ea typeface="Verdana" pitchFamily="34" charset="0"/>
                <a:cs typeface="Verdana" pitchFamily="34" charset="0"/>
              </a:rPr>
              <a:t> </a:t>
            </a:r>
            <a:r>
              <a:rPr lang="en-US" sz="5600" dirty="0" err="1" smtClean="0">
                <a:solidFill>
                  <a:schemeClr val="tx1">
                    <a:lumMod val="85000"/>
                    <a:lumOff val="15000"/>
                  </a:schemeClr>
                </a:solidFill>
                <a:latin typeface="Verdana" pitchFamily="34" charset="0"/>
                <a:ea typeface="Verdana" pitchFamily="34" charset="0"/>
                <a:cs typeface="Verdana" pitchFamily="34" charset="0"/>
              </a:rPr>
              <a:t>lingvistic</a:t>
            </a:r>
            <a:r>
              <a:rPr lang="ro-RO" sz="5600" dirty="0" smtClean="0">
                <a:solidFill>
                  <a:schemeClr val="tx1">
                    <a:lumMod val="85000"/>
                    <a:lumOff val="15000"/>
                  </a:schemeClr>
                </a:solidFill>
                <a:latin typeface="Verdana" pitchFamily="34" charset="0"/>
                <a:ea typeface="Verdana" pitchFamily="34" charset="0"/>
                <a:cs typeface="Verdana" pitchFamily="34" charset="0"/>
              </a:rPr>
              <a:t>ă.</a:t>
            </a:r>
            <a:endParaRPr lang="en-US" sz="5600" dirty="0" smtClean="0">
              <a:solidFill>
                <a:schemeClr val="tx1">
                  <a:lumMod val="85000"/>
                  <a:lumOff val="15000"/>
                </a:schemeClr>
              </a:solidFill>
              <a:latin typeface="Verdana" pitchFamily="34" charset="0"/>
              <a:ea typeface="Verdana" pitchFamily="34" charset="0"/>
              <a:cs typeface="Verdana" pitchFamily="34" charset="0"/>
            </a:endParaRPr>
          </a:p>
          <a:p>
            <a:pPr algn="just">
              <a:lnSpc>
                <a:spcPct val="170000"/>
              </a:lnSpc>
              <a:buFont typeface="Arial" pitchFamily="34" charset="0"/>
              <a:buChar char="•"/>
            </a:pPr>
            <a:endParaRPr lang="en-US" sz="5600" dirty="0" smtClean="0">
              <a:solidFill>
                <a:schemeClr val="tx1">
                  <a:lumMod val="85000"/>
                  <a:lumOff val="15000"/>
                </a:schemeClr>
              </a:solidFill>
              <a:latin typeface="Verdana" pitchFamily="34" charset="0"/>
              <a:ea typeface="Verdana" pitchFamily="34" charset="0"/>
              <a:cs typeface="Verdana" pitchFamily="34" charset="0"/>
            </a:endParaRPr>
          </a:p>
          <a:p>
            <a:pPr marL="87313" indent="-4763" algn="just">
              <a:lnSpc>
                <a:spcPct val="170000"/>
              </a:lnSpc>
              <a:buNone/>
            </a:pPr>
            <a:r>
              <a:rPr lang="ro-RO" sz="5600" dirty="0" smtClean="0">
                <a:solidFill>
                  <a:schemeClr val="tx1">
                    <a:lumMod val="85000"/>
                    <a:lumOff val="15000"/>
                  </a:schemeClr>
                </a:solidFill>
                <a:latin typeface="Verdana" pitchFamily="34" charset="0"/>
                <a:ea typeface="Verdana" pitchFamily="34" charset="0"/>
                <a:cs typeface="Verdana" pitchFamily="34" charset="0"/>
              </a:rPr>
              <a:t>-</a:t>
            </a:r>
            <a:r>
              <a:rPr lang="en-US" sz="5600" dirty="0" smtClean="0">
                <a:solidFill>
                  <a:schemeClr val="tx1">
                    <a:lumMod val="85000"/>
                    <a:lumOff val="15000"/>
                  </a:schemeClr>
                </a:solidFill>
                <a:latin typeface="Verdana" pitchFamily="34" charset="0"/>
                <a:ea typeface="Verdana" pitchFamily="34" charset="0"/>
                <a:cs typeface="Verdana" pitchFamily="34" charset="0"/>
              </a:rPr>
              <a:t>Un test dup</a:t>
            </a:r>
            <a:r>
              <a:rPr lang="ro-RO" sz="5600" dirty="0" smtClean="0">
                <a:solidFill>
                  <a:schemeClr val="tx1">
                    <a:lumMod val="85000"/>
                    <a:lumOff val="15000"/>
                  </a:schemeClr>
                </a:solidFill>
                <a:latin typeface="Verdana" pitchFamily="34" charset="0"/>
                <a:ea typeface="Verdana" pitchFamily="34" charset="0"/>
                <a:cs typeface="Verdana" pitchFamily="34" charset="0"/>
              </a:rPr>
              <a:t>ă</a:t>
            </a:r>
            <a:r>
              <a:rPr lang="en-US" sz="5600" dirty="0" smtClean="0">
                <a:solidFill>
                  <a:schemeClr val="tx1">
                    <a:lumMod val="85000"/>
                    <a:lumOff val="15000"/>
                  </a:schemeClr>
                </a:solidFill>
                <a:latin typeface="Verdana" pitchFamily="34" charset="0"/>
                <a:ea typeface="Verdana" pitchFamily="34" charset="0"/>
                <a:cs typeface="Verdana" pitchFamily="34" charset="0"/>
              </a:rPr>
              <a:t> </a:t>
            </a:r>
            <a:r>
              <a:rPr lang="en-US" sz="5600" dirty="0" err="1" smtClean="0">
                <a:solidFill>
                  <a:schemeClr val="tx1">
                    <a:lumMod val="85000"/>
                    <a:lumOff val="15000"/>
                  </a:schemeClr>
                </a:solidFill>
                <a:latin typeface="Verdana" pitchFamily="34" charset="0"/>
                <a:ea typeface="Verdana" pitchFamily="34" charset="0"/>
                <a:cs typeface="Verdana" pitchFamily="34" charset="0"/>
              </a:rPr>
              <a:t>finalizarea</a:t>
            </a:r>
            <a:r>
              <a:rPr lang="en-US" sz="5600" dirty="0" smtClean="0">
                <a:solidFill>
                  <a:schemeClr val="tx1">
                    <a:lumMod val="85000"/>
                    <a:lumOff val="15000"/>
                  </a:schemeClr>
                </a:solidFill>
                <a:latin typeface="Verdana" pitchFamily="34" charset="0"/>
                <a:ea typeface="Verdana" pitchFamily="34" charset="0"/>
                <a:cs typeface="Verdana" pitchFamily="34" charset="0"/>
              </a:rPr>
              <a:t> </a:t>
            </a:r>
            <a:r>
              <a:rPr lang="en-US" sz="5600" dirty="0" err="1" smtClean="0">
                <a:solidFill>
                  <a:schemeClr val="tx1">
                    <a:lumMod val="85000"/>
                    <a:lumOff val="15000"/>
                  </a:schemeClr>
                </a:solidFill>
                <a:latin typeface="Verdana" pitchFamily="34" charset="0"/>
                <a:ea typeface="Verdana" pitchFamily="34" charset="0"/>
                <a:cs typeface="Verdana" pitchFamily="34" charset="0"/>
              </a:rPr>
              <a:t>stagiului</a:t>
            </a:r>
            <a:r>
              <a:rPr lang="en-US" sz="5600" dirty="0" smtClean="0">
                <a:solidFill>
                  <a:schemeClr val="tx1">
                    <a:lumMod val="85000"/>
                    <a:lumOff val="15000"/>
                  </a:schemeClr>
                </a:solidFill>
                <a:latin typeface="Verdana" pitchFamily="34" charset="0"/>
                <a:ea typeface="Verdana" pitchFamily="34" charset="0"/>
                <a:cs typeface="Verdana" pitchFamily="34" charset="0"/>
              </a:rPr>
              <a:t> </a:t>
            </a:r>
            <a:r>
              <a:rPr lang="en-US" sz="5600" dirty="0" err="1" smtClean="0">
                <a:solidFill>
                  <a:schemeClr val="tx1">
                    <a:lumMod val="85000"/>
                    <a:lumOff val="15000"/>
                  </a:schemeClr>
                </a:solidFill>
                <a:latin typeface="Verdana" pitchFamily="34" charset="0"/>
                <a:ea typeface="Verdana" pitchFamily="34" charset="0"/>
                <a:cs typeface="Verdana" pitchFamily="34" charset="0"/>
              </a:rPr>
              <a:t>pentru</a:t>
            </a:r>
            <a:r>
              <a:rPr lang="en-US" sz="5600" dirty="0" smtClean="0">
                <a:solidFill>
                  <a:schemeClr val="tx1">
                    <a:lumMod val="85000"/>
                    <a:lumOff val="15000"/>
                  </a:schemeClr>
                </a:solidFill>
                <a:latin typeface="Verdana" pitchFamily="34" charset="0"/>
                <a:ea typeface="Verdana" pitchFamily="34" charset="0"/>
                <a:cs typeface="Verdana" pitchFamily="34" charset="0"/>
              </a:rPr>
              <a:t> </a:t>
            </a:r>
            <a:r>
              <a:rPr lang="en-US" sz="5600" dirty="0" smtClean="0">
                <a:solidFill>
                  <a:schemeClr val="tx1">
                    <a:lumMod val="85000"/>
                    <a:lumOff val="15000"/>
                  </a:schemeClr>
                </a:solidFill>
                <a:latin typeface="Verdana" pitchFamily="34" charset="0"/>
                <a:ea typeface="Verdana" pitchFamily="34" charset="0"/>
                <a:cs typeface="Verdana" pitchFamily="34" charset="0"/>
              </a:rPr>
              <a:t>a m</a:t>
            </a:r>
            <a:r>
              <a:rPr lang="ro-RO" sz="5600" dirty="0" smtClean="0">
                <a:solidFill>
                  <a:schemeClr val="tx1">
                    <a:lumMod val="85000"/>
                    <a:lumOff val="15000"/>
                  </a:schemeClr>
                </a:solidFill>
                <a:latin typeface="Verdana" pitchFamily="34" charset="0"/>
                <a:ea typeface="Verdana" pitchFamily="34" charset="0"/>
                <a:cs typeface="Verdana" pitchFamily="34" charset="0"/>
              </a:rPr>
              <a:t>ă</a:t>
            </a:r>
            <a:r>
              <a:rPr lang="en-US" sz="5600" dirty="0" err="1" smtClean="0">
                <a:solidFill>
                  <a:schemeClr val="tx1">
                    <a:lumMod val="85000"/>
                    <a:lumOff val="15000"/>
                  </a:schemeClr>
                </a:solidFill>
                <a:latin typeface="Verdana" pitchFamily="34" charset="0"/>
                <a:ea typeface="Verdana" pitchFamily="34" charset="0"/>
                <a:cs typeface="Verdana" pitchFamily="34" charset="0"/>
              </a:rPr>
              <a:t>sura</a:t>
            </a:r>
            <a:r>
              <a:rPr lang="en-US" sz="5600" dirty="0" smtClean="0">
                <a:solidFill>
                  <a:schemeClr val="tx1">
                    <a:lumMod val="85000"/>
                    <a:lumOff val="15000"/>
                  </a:schemeClr>
                </a:solidFill>
                <a:latin typeface="Verdana" pitchFamily="34" charset="0"/>
                <a:ea typeface="Verdana" pitchFamily="34" charset="0"/>
                <a:cs typeface="Verdana" pitchFamily="34" charset="0"/>
              </a:rPr>
              <a:t> </a:t>
            </a:r>
            <a:r>
              <a:rPr lang="en-US" sz="5600" dirty="0" err="1" smtClean="0">
                <a:solidFill>
                  <a:schemeClr val="tx1">
                    <a:lumMod val="85000"/>
                    <a:lumOff val="15000"/>
                  </a:schemeClr>
                </a:solidFill>
                <a:latin typeface="Verdana" pitchFamily="34" charset="0"/>
                <a:ea typeface="Verdana" pitchFamily="34" charset="0"/>
                <a:cs typeface="Verdana" pitchFamily="34" charset="0"/>
              </a:rPr>
              <a:t>progresul</a:t>
            </a:r>
            <a:r>
              <a:rPr lang="ro-RO" sz="5600" dirty="0" smtClean="0">
                <a:solidFill>
                  <a:schemeClr val="tx1">
                    <a:lumMod val="85000"/>
                    <a:lumOff val="15000"/>
                  </a:schemeClr>
                </a:solidFill>
                <a:latin typeface="Verdana" pitchFamily="34" charset="0"/>
                <a:ea typeface="Verdana" pitchFamily="34" charset="0"/>
                <a:cs typeface="Verdana" pitchFamily="34" charset="0"/>
              </a:rPr>
              <a:t> lingvistic obţinut pe durata </a:t>
            </a:r>
            <a:r>
              <a:rPr lang="en-US" sz="5600" dirty="0" err="1" smtClean="0">
                <a:solidFill>
                  <a:schemeClr val="tx1">
                    <a:lumMod val="85000"/>
                    <a:lumOff val="15000"/>
                  </a:schemeClr>
                </a:solidFill>
                <a:latin typeface="Verdana" pitchFamily="34" charset="0"/>
                <a:ea typeface="Verdana" pitchFamily="34" charset="0"/>
                <a:cs typeface="Verdana" pitchFamily="34" charset="0"/>
              </a:rPr>
              <a:t>stagiului</a:t>
            </a:r>
            <a:r>
              <a:rPr lang="en-US" sz="5600" dirty="0" smtClean="0">
                <a:solidFill>
                  <a:schemeClr val="tx1">
                    <a:lumMod val="85000"/>
                    <a:lumOff val="15000"/>
                  </a:schemeClr>
                </a:solidFill>
                <a:latin typeface="Verdana" pitchFamily="34" charset="0"/>
                <a:ea typeface="Verdana" pitchFamily="34" charset="0"/>
                <a:cs typeface="Verdana" pitchFamily="34" charset="0"/>
              </a:rPr>
              <a:t> </a:t>
            </a:r>
            <a:r>
              <a:rPr lang="ro-RO" sz="5600" dirty="0" smtClean="0">
                <a:solidFill>
                  <a:schemeClr val="tx1">
                    <a:lumMod val="85000"/>
                    <a:lumOff val="15000"/>
                  </a:schemeClr>
                </a:solidFill>
                <a:latin typeface="Verdana" pitchFamily="34" charset="0"/>
                <a:ea typeface="Verdana" pitchFamily="34" charset="0"/>
                <a:cs typeface="Verdana" pitchFamily="34" charset="0"/>
              </a:rPr>
              <a:t>Erasmus</a:t>
            </a:r>
            <a:r>
              <a:rPr lang="ro-RO" sz="5600" dirty="0" smtClean="0">
                <a:solidFill>
                  <a:schemeClr val="tx1">
                    <a:lumMod val="85000"/>
                    <a:lumOff val="15000"/>
                  </a:schemeClr>
                </a:solidFill>
                <a:latin typeface="Verdana" pitchFamily="34" charset="0"/>
                <a:ea typeface="Verdana" pitchFamily="34" charset="0"/>
                <a:cs typeface="Verdana" pitchFamily="34" charset="0"/>
              </a:rPr>
              <a:t>.</a:t>
            </a:r>
            <a:endParaRPr lang="en-US" sz="5600" dirty="0" smtClean="0">
              <a:solidFill>
                <a:schemeClr val="tx1">
                  <a:lumMod val="85000"/>
                  <a:lumOff val="15000"/>
                </a:schemeClr>
              </a:solidFill>
              <a:latin typeface="Verdana" pitchFamily="34" charset="0"/>
              <a:ea typeface="Verdana" pitchFamily="34" charset="0"/>
              <a:cs typeface="Verdana" pitchFamily="34" charset="0"/>
            </a:endParaRPr>
          </a:p>
          <a:p>
            <a:pPr algn="just">
              <a:lnSpc>
                <a:spcPct val="170000"/>
              </a:lnSpc>
              <a:buFont typeface="Arial" pitchFamily="34" charset="0"/>
              <a:buChar char="•"/>
            </a:pPr>
            <a:endParaRPr lang="en-US" sz="5600" dirty="0" smtClean="0">
              <a:solidFill>
                <a:schemeClr val="tx1">
                  <a:lumMod val="85000"/>
                  <a:lumOff val="15000"/>
                </a:schemeClr>
              </a:solidFill>
              <a:latin typeface="Verdana" pitchFamily="34" charset="0"/>
              <a:ea typeface="Verdana" pitchFamily="34" charset="0"/>
              <a:cs typeface="Verdana" pitchFamily="34" charset="0"/>
            </a:endParaRPr>
          </a:p>
          <a:p>
            <a:pPr marL="87313" indent="-4763" algn="just">
              <a:lnSpc>
                <a:spcPct val="170000"/>
              </a:lnSpc>
              <a:buNone/>
            </a:pPr>
            <a:r>
              <a:rPr lang="ro-RO" sz="5600" dirty="0" smtClean="0">
                <a:solidFill>
                  <a:schemeClr val="tx1">
                    <a:lumMod val="85000"/>
                    <a:lumOff val="15000"/>
                  </a:schemeClr>
                </a:solidFill>
                <a:latin typeface="Verdana" pitchFamily="34" charset="0"/>
                <a:ea typeface="Verdana" pitchFamily="34" charset="0"/>
                <a:cs typeface="Verdana" pitchFamily="34" charset="0"/>
              </a:rPr>
              <a:t>-</a:t>
            </a:r>
            <a:r>
              <a:rPr lang="en-US" sz="5600" dirty="0" err="1" smtClean="0">
                <a:solidFill>
                  <a:schemeClr val="tx1">
                    <a:lumMod val="85000"/>
                    <a:lumOff val="15000"/>
                  </a:schemeClr>
                </a:solidFill>
                <a:latin typeface="Verdana" pitchFamily="34" charset="0"/>
                <a:ea typeface="Verdana" pitchFamily="34" charset="0"/>
                <a:cs typeface="Verdana" pitchFamily="34" charset="0"/>
              </a:rPr>
              <a:t>Rezultatul</a:t>
            </a:r>
            <a:r>
              <a:rPr lang="en-US" sz="5600" dirty="0" smtClean="0">
                <a:solidFill>
                  <a:schemeClr val="tx1">
                    <a:lumMod val="85000"/>
                    <a:lumOff val="15000"/>
                  </a:schemeClr>
                </a:solidFill>
                <a:latin typeface="Verdana" pitchFamily="34" charset="0"/>
                <a:ea typeface="Verdana" pitchFamily="34" charset="0"/>
                <a:cs typeface="Verdana" pitchFamily="34" charset="0"/>
              </a:rPr>
              <a:t> </a:t>
            </a:r>
            <a:r>
              <a:rPr lang="en-US" sz="5600" dirty="0" err="1" smtClean="0">
                <a:solidFill>
                  <a:schemeClr val="tx1">
                    <a:lumMod val="85000"/>
                    <a:lumOff val="15000"/>
                  </a:schemeClr>
                </a:solidFill>
                <a:latin typeface="Verdana" pitchFamily="34" charset="0"/>
                <a:ea typeface="Verdana" pitchFamily="34" charset="0"/>
                <a:cs typeface="Verdana" pitchFamily="34" charset="0"/>
              </a:rPr>
              <a:t>testelor</a:t>
            </a:r>
            <a:r>
              <a:rPr lang="en-US" sz="5600" dirty="0" smtClean="0">
                <a:solidFill>
                  <a:schemeClr val="tx1">
                    <a:lumMod val="85000"/>
                    <a:lumOff val="15000"/>
                  </a:schemeClr>
                </a:solidFill>
                <a:latin typeface="Verdana" pitchFamily="34" charset="0"/>
                <a:ea typeface="Verdana" pitchFamily="34" charset="0"/>
                <a:cs typeface="Verdana" pitchFamily="34" charset="0"/>
              </a:rPr>
              <a:t> se </a:t>
            </a:r>
            <a:r>
              <a:rPr lang="en-US" sz="5600" dirty="0" err="1" smtClean="0">
                <a:solidFill>
                  <a:schemeClr val="tx1">
                    <a:lumMod val="85000"/>
                    <a:lumOff val="15000"/>
                  </a:schemeClr>
                </a:solidFill>
                <a:latin typeface="Verdana" pitchFamily="34" charset="0"/>
                <a:ea typeface="Verdana" pitchFamily="34" charset="0"/>
                <a:cs typeface="Verdana" pitchFamily="34" charset="0"/>
              </a:rPr>
              <a:t>trimite</a:t>
            </a:r>
            <a:r>
              <a:rPr lang="en-US" sz="5600" dirty="0" smtClean="0">
                <a:solidFill>
                  <a:schemeClr val="tx1">
                    <a:lumMod val="85000"/>
                    <a:lumOff val="15000"/>
                  </a:schemeClr>
                </a:solidFill>
                <a:latin typeface="Verdana" pitchFamily="34" charset="0"/>
                <a:ea typeface="Verdana" pitchFamily="34" charset="0"/>
                <a:cs typeface="Verdana" pitchFamily="34" charset="0"/>
              </a:rPr>
              <a:t> automat c</a:t>
            </a:r>
            <a:r>
              <a:rPr lang="ro-RO" sz="5600" dirty="0" smtClean="0">
                <a:solidFill>
                  <a:schemeClr val="tx1">
                    <a:lumMod val="85000"/>
                    <a:lumOff val="15000"/>
                  </a:schemeClr>
                </a:solidFill>
                <a:latin typeface="Verdana" pitchFamily="34" charset="0"/>
                <a:ea typeface="Verdana" pitchFamily="34" charset="0"/>
                <a:cs typeface="Verdana" pitchFamily="34" charset="0"/>
              </a:rPr>
              <a:t>ă</a:t>
            </a:r>
            <a:r>
              <a:rPr lang="en-US" sz="5600" dirty="0" err="1" smtClean="0">
                <a:solidFill>
                  <a:schemeClr val="tx1">
                    <a:lumMod val="85000"/>
                    <a:lumOff val="15000"/>
                  </a:schemeClr>
                </a:solidFill>
                <a:latin typeface="Verdana" pitchFamily="34" charset="0"/>
                <a:ea typeface="Verdana" pitchFamily="34" charset="0"/>
                <a:cs typeface="Verdana" pitchFamily="34" charset="0"/>
              </a:rPr>
              <a:t>tre</a:t>
            </a:r>
            <a:r>
              <a:rPr lang="en-US" sz="5600" dirty="0" smtClean="0">
                <a:solidFill>
                  <a:schemeClr val="tx1">
                    <a:lumMod val="85000"/>
                    <a:lumOff val="15000"/>
                  </a:schemeClr>
                </a:solidFill>
                <a:latin typeface="Verdana" pitchFamily="34" charset="0"/>
                <a:ea typeface="Verdana" pitchFamily="34" charset="0"/>
                <a:cs typeface="Verdana" pitchFamily="34" charset="0"/>
              </a:rPr>
              <a:t> student </a:t>
            </a:r>
            <a:r>
              <a:rPr lang="en-US" sz="5600" dirty="0" err="1" smtClean="0">
                <a:solidFill>
                  <a:schemeClr val="tx1">
                    <a:lumMod val="85000"/>
                    <a:lumOff val="15000"/>
                  </a:schemeClr>
                </a:solidFill>
                <a:latin typeface="Verdana" pitchFamily="34" charset="0"/>
                <a:ea typeface="Verdana" pitchFamily="34" charset="0"/>
                <a:cs typeface="Verdana" pitchFamily="34" charset="0"/>
              </a:rPr>
              <a:t>si</a:t>
            </a:r>
            <a:r>
              <a:rPr lang="en-US" sz="5600" dirty="0" smtClean="0">
                <a:solidFill>
                  <a:schemeClr val="tx1">
                    <a:lumMod val="85000"/>
                    <a:lumOff val="15000"/>
                  </a:schemeClr>
                </a:solidFill>
                <a:latin typeface="Verdana" pitchFamily="34" charset="0"/>
                <a:ea typeface="Verdana" pitchFamily="34" charset="0"/>
                <a:cs typeface="Verdana" pitchFamily="34" charset="0"/>
              </a:rPr>
              <a:t> </a:t>
            </a:r>
            <a:r>
              <a:rPr lang="en-US" sz="5600" dirty="0" err="1" smtClean="0">
                <a:solidFill>
                  <a:schemeClr val="tx1">
                    <a:lumMod val="85000"/>
                    <a:lumOff val="15000"/>
                  </a:schemeClr>
                </a:solidFill>
                <a:latin typeface="Verdana" pitchFamily="34" charset="0"/>
                <a:ea typeface="Verdana" pitchFamily="34" charset="0"/>
                <a:cs typeface="Verdana" pitchFamily="34" charset="0"/>
              </a:rPr>
              <a:t>insti</a:t>
            </a:r>
            <a:r>
              <a:rPr lang="ro-RO" sz="5600" dirty="0" smtClean="0">
                <a:solidFill>
                  <a:schemeClr val="tx1">
                    <a:lumMod val="85000"/>
                    <a:lumOff val="15000"/>
                  </a:schemeClr>
                </a:solidFill>
                <a:latin typeface="Verdana" pitchFamily="34" charset="0"/>
                <a:ea typeface="Verdana" pitchFamily="34" charset="0"/>
                <a:cs typeface="Verdana" pitchFamily="34" charset="0"/>
              </a:rPr>
              <a:t>ț</a:t>
            </a:r>
            <a:r>
              <a:rPr lang="en-US" sz="5600" dirty="0" err="1" smtClean="0">
                <a:solidFill>
                  <a:schemeClr val="tx1">
                    <a:lumMod val="85000"/>
                    <a:lumOff val="15000"/>
                  </a:schemeClr>
                </a:solidFill>
                <a:latin typeface="Verdana" pitchFamily="34" charset="0"/>
                <a:ea typeface="Verdana" pitchFamily="34" charset="0"/>
                <a:cs typeface="Verdana" pitchFamily="34" charset="0"/>
              </a:rPr>
              <a:t>utia</a:t>
            </a:r>
            <a:r>
              <a:rPr lang="en-US" sz="5600" dirty="0" smtClean="0">
                <a:solidFill>
                  <a:schemeClr val="tx1">
                    <a:lumMod val="85000"/>
                    <a:lumOff val="15000"/>
                  </a:schemeClr>
                </a:solidFill>
                <a:latin typeface="Verdana" pitchFamily="34" charset="0"/>
                <a:ea typeface="Verdana" pitchFamily="34" charset="0"/>
                <a:cs typeface="Verdana" pitchFamily="34" charset="0"/>
              </a:rPr>
              <a:t> de </a:t>
            </a:r>
            <a:r>
              <a:rPr lang="en-US" sz="5600" dirty="0" err="1" smtClean="0">
                <a:solidFill>
                  <a:schemeClr val="tx1">
                    <a:lumMod val="85000"/>
                    <a:lumOff val="15000"/>
                  </a:schemeClr>
                </a:solidFill>
                <a:latin typeface="Verdana" pitchFamily="34" charset="0"/>
                <a:ea typeface="Verdana" pitchFamily="34" charset="0"/>
                <a:cs typeface="Verdana" pitchFamily="34" charset="0"/>
              </a:rPr>
              <a:t>origine</a:t>
            </a:r>
            <a:r>
              <a:rPr lang="ro-RO" sz="5600" dirty="0" smtClean="0">
                <a:solidFill>
                  <a:schemeClr val="tx1">
                    <a:lumMod val="85000"/>
                    <a:lumOff val="15000"/>
                  </a:schemeClr>
                </a:solidFill>
                <a:latin typeface="Verdana" pitchFamily="34" charset="0"/>
                <a:ea typeface="Verdana" pitchFamily="34" charset="0"/>
                <a:cs typeface="Verdana" pitchFamily="34" charset="0"/>
              </a:rPr>
              <a:t>.</a:t>
            </a:r>
            <a:r>
              <a:rPr lang="en-US" sz="5600" dirty="0" smtClean="0">
                <a:solidFill>
                  <a:schemeClr val="tx1">
                    <a:lumMod val="85000"/>
                    <a:lumOff val="15000"/>
                  </a:schemeClr>
                </a:solidFill>
                <a:latin typeface="Verdana" pitchFamily="34" charset="0"/>
                <a:ea typeface="Verdana" pitchFamily="34" charset="0"/>
                <a:cs typeface="Verdana" pitchFamily="34" charset="0"/>
              </a:rPr>
              <a:t> </a:t>
            </a:r>
            <a:endParaRPr lang="ro-RO" sz="5600" dirty="0" smtClean="0">
              <a:solidFill>
                <a:schemeClr val="tx1">
                  <a:lumMod val="85000"/>
                  <a:lumOff val="15000"/>
                </a:schemeClr>
              </a:solidFill>
              <a:latin typeface="Verdana" pitchFamily="34" charset="0"/>
              <a:ea typeface="Verdana" pitchFamily="34" charset="0"/>
              <a:cs typeface="Verdana" pitchFamily="34" charset="0"/>
            </a:endParaRPr>
          </a:p>
          <a:p>
            <a:pPr marL="87313" indent="-4763" algn="just">
              <a:lnSpc>
                <a:spcPct val="170000"/>
              </a:lnSpc>
              <a:buNone/>
            </a:pPr>
            <a:endParaRPr lang="ro-RO" sz="5600" dirty="0" smtClean="0">
              <a:solidFill>
                <a:schemeClr val="tx1">
                  <a:lumMod val="85000"/>
                  <a:lumOff val="15000"/>
                </a:schemeClr>
              </a:solidFill>
              <a:latin typeface="Verdana" pitchFamily="34" charset="0"/>
              <a:ea typeface="Verdana" pitchFamily="34" charset="0"/>
              <a:cs typeface="Verdana" pitchFamily="34" charset="0"/>
            </a:endParaRPr>
          </a:p>
          <a:p>
            <a:pPr marL="87313" indent="-4763" algn="just">
              <a:lnSpc>
                <a:spcPct val="170000"/>
              </a:lnSpc>
              <a:buNone/>
            </a:pPr>
            <a:r>
              <a:rPr lang="ro-RO" sz="5600" dirty="0" err="1" smtClean="0">
                <a:solidFill>
                  <a:schemeClr val="tx1">
                    <a:lumMod val="85000"/>
                    <a:lumOff val="15000"/>
                  </a:schemeClr>
                </a:solidFill>
                <a:latin typeface="Verdana" pitchFamily="34" charset="0"/>
                <a:ea typeface="Verdana" pitchFamily="34" charset="0"/>
                <a:cs typeface="Verdana" pitchFamily="34" charset="0"/>
              </a:rPr>
              <a:t>-</a:t>
            </a:r>
            <a:r>
              <a:rPr lang="ro-RO" sz="5600" u="sng" dirty="0" err="1" smtClean="0">
                <a:solidFill>
                  <a:schemeClr val="tx1">
                    <a:lumMod val="85000"/>
                    <a:lumOff val="15000"/>
                  </a:schemeClr>
                </a:solidFill>
                <a:latin typeface="Verdana" pitchFamily="34" charset="0"/>
                <a:ea typeface="Verdana" pitchFamily="34" charset="0"/>
                <a:cs typeface="Verdana" pitchFamily="34" charset="0"/>
              </a:rPr>
              <a:t>Susţinerea</a:t>
            </a:r>
            <a:r>
              <a:rPr lang="ro-RO" sz="5600" u="sng" dirty="0" smtClean="0">
                <a:solidFill>
                  <a:schemeClr val="tx1">
                    <a:lumMod val="85000"/>
                    <a:lumOff val="15000"/>
                  </a:schemeClr>
                </a:solidFill>
                <a:latin typeface="Verdana" pitchFamily="34" charset="0"/>
                <a:ea typeface="Verdana" pitchFamily="34" charset="0"/>
                <a:cs typeface="Verdana" pitchFamily="34" charset="0"/>
              </a:rPr>
              <a:t> testelor </a:t>
            </a:r>
            <a:r>
              <a:rPr lang="ro-RO" sz="5600" dirty="0" smtClean="0">
                <a:solidFill>
                  <a:schemeClr val="tx1">
                    <a:lumMod val="85000"/>
                    <a:lumOff val="15000"/>
                  </a:schemeClr>
                </a:solidFill>
                <a:latin typeface="Verdana" pitchFamily="34" charset="0"/>
                <a:ea typeface="Verdana" pitchFamily="34" charset="0"/>
                <a:cs typeface="Verdana" pitchFamily="34" charset="0"/>
              </a:rPr>
              <a:t>este </a:t>
            </a:r>
            <a:r>
              <a:rPr lang="ro-RO" sz="5600" dirty="0" smtClean="0">
                <a:solidFill>
                  <a:srgbClr val="FF0000"/>
                </a:solidFill>
                <a:latin typeface="Verdana" pitchFamily="34" charset="0"/>
                <a:ea typeface="Verdana" pitchFamily="34" charset="0"/>
                <a:cs typeface="Verdana" pitchFamily="34" charset="0"/>
              </a:rPr>
              <a:t>obligatorie</a:t>
            </a:r>
            <a:r>
              <a:rPr lang="en-US" sz="5600" dirty="0" smtClean="0">
                <a:solidFill>
                  <a:schemeClr val="tx1">
                    <a:lumMod val="85000"/>
                    <a:lumOff val="15000"/>
                  </a:schemeClr>
                </a:solidFill>
                <a:latin typeface="Verdana" pitchFamily="34" charset="0"/>
                <a:ea typeface="Verdana" pitchFamily="34" charset="0"/>
                <a:cs typeface="Verdana" pitchFamily="34" charset="0"/>
              </a:rPr>
              <a:t>.</a:t>
            </a:r>
            <a:endParaRPr lang="ro-RO" sz="5600" dirty="0" smtClean="0">
              <a:latin typeface="Verdana" pitchFamily="34" charset="0"/>
              <a:ea typeface="Verdana" pitchFamily="34" charset="0"/>
              <a:cs typeface="Verdana" pitchFamily="34" charset="0"/>
            </a:endParaRPr>
          </a:p>
          <a:p>
            <a:pPr algn="just">
              <a:lnSpc>
                <a:spcPct val="170000"/>
              </a:lnSpc>
              <a:buNone/>
            </a:pPr>
            <a:endParaRPr lang="ro-RO" sz="5600" dirty="0" smtClean="0">
              <a:solidFill>
                <a:schemeClr val="tx1">
                  <a:lumMod val="85000"/>
                  <a:lumOff val="15000"/>
                </a:schemeClr>
              </a:solidFill>
              <a:latin typeface="Verdana" pitchFamily="34" charset="0"/>
              <a:ea typeface="Verdana" pitchFamily="34" charset="0"/>
              <a:cs typeface="Verdana" pitchFamily="34" charset="0"/>
            </a:endParaRPr>
          </a:p>
          <a:p>
            <a:pPr marL="87313" indent="-4763" algn="just">
              <a:lnSpc>
                <a:spcPct val="170000"/>
              </a:lnSpc>
              <a:buNone/>
            </a:pPr>
            <a:r>
              <a:rPr lang="ro-RO" sz="5600" dirty="0" err="1" smtClean="0">
                <a:solidFill>
                  <a:schemeClr val="tx1">
                    <a:lumMod val="85000"/>
                    <a:lumOff val="15000"/>
                  </a:schemeClr>
                </a:solidFill>
                <a:latin typeface="Verdana" pitchFamily="34" charset="0"/>
                <a:ea typeface="Verdana" pitchFamily="34" charset="0"/>
                <a:cs typeface="Verdana" pitchFamily="34" charset="0"/>
              </a:rPr>
              <a:t>-</a:t>
            </a:r>
            <a:r>
              <a:rPr lang="ro-RO" sz="5600" u="sng" dirty="0" err="1" smtClean="0">
                <a:solidFill>
                  <a:schemeClr val="tx1">
                    <a:lumMod val="85000"/>
                    <a:lumOff val="15000"/>
                  </a:schemeClr>
                </a:solidFill>
                <a:latin typeface="Verdana" pitchFamily="34" charset="0"/>
                <a:ea typeface="Verdana" pitchFamily="34" charset="0"/>
                <a:cs typeface="Verdana" pitchFamily="34" charset="0"/>
              </a:rPr>
              <a:t>Cursuri</a:t>
            </a:r>
            <a:r>
              <a:rPr lang="ro-RO" sz="5600" u="sng" dirty="0" smtClean="0">
                <a:solidFill>
                  <a:schemeClr val="tx1">
                    <a:lumMod val="85000"/>
                    <a:lumOff val="15000"/>
                  </a:schemeClr>
                </a:solidFill>
                <a:latin typeface="Verdana" pitchFamily="34" charset="0"/>
                <a:ea typeface="Verdana" pitchFamily="34" charset="0"/>
                <a:cs typeface="Verdana" pitchFamily="34" charset="0"/>
              </a:rPr>
              <a:t> de limbă online</a:t>
            </a:r>
            <a:r>
              <a:rPr lang="ro-RO" sz="5600" dirty="0" smtClean="0">
                <a:solidFill>
                  <a:schemeClr val="tx1">
                    <a:lumMod val="85000"/>
                    <a:lumOff val="15000"/>
                  </a:schemeClr>
                </a:solidFill>
                <a:latin typeface="Verdana" pitchFamily="34" charset="0"/>
                <a:ea typeface="Verdana" pitchFamily="34" charset="0"/>
                <a:cs typeface="Verdana" pitchFamily="34" charset="0"/>
              </a:rPr>
              <a:t>, î</a:t>
            </a:r>
            <a:r>
              <a:rPr lang="en-US" sz="5600" dirty="0" smtClean="0">
                <a:solidFill>
                  <a:schemeClr val="tx1">
                    <a:lumMod val="85000"/>
                    <a:lumOff val="15000"/>
                  </a:schemeClr>
                </a:solidFill>
                <a:latin typeface="Verdana" pitchFamily="34" charset="0"/>
                <a:ea typeface="Verdana" pitchFamily="34" charset="0"/>
                <a:cs typeface="Verdana" pitchFamily="34" charset="0"/>
              </a:rPr>
              <a:t>n </a:t>
            </a:r>
            <a:r>
              <a:rPr lang="en-US" sz="5600" dirty="0" err="1" smtClean="0">
                <a:solidFill>
                  <a:schemeClr val="tx1">
                    <a:lumMod val="85000"/>
                    <a:lumOff val="15000"/>
                  </a:schemeClr>
                </a:solidFill>
                <a:latin typeface="Verdana" pitchFamily="34" charset="0"/>
                <a:ea typeface="Verdana" pitchFamily="34" charset="0"/>
                <a:cs typeface="Verdana" pitchFamily="34" charset="0"/>
              </a:rPr>
              <a:t>limita</a:t>
            </a:r>
            <a:r>
              <a:rPr lang="en-US" sz="5600" dirty="0" smtClean="0">
                <a:solidFill>
                  <a:schemeClr val="tx1">
                    <a:lumMod val="85000"/>
                    <a:lumOff val="15000"/>
                  </a:schemeClr>
                </a:solidFill>
                <a:latin typeface="Verdana" pitchFamily="34" charset="0"/>
                <a:ea typeface="Verdana" pitchFamily="34" charset="0"/>
                <a:cs typeface="Verdana" pitchFamily="34" charset="0"/>
              </a:rPr>
              <a:t> num</a:t>
            </a:r>
            <a:r>
              <a:rPr lang="ro-RO" sz="5600" dirty="0" smtClean="0">
                <a:solidFill>
                  <a:schemeClr val="tx1">
                    <a:lumMod val="85000"/>
                    <a:lumOff val="15000"/>
                  </a:schemeClr>
                </a:solidFill>
                <a:latin typeface="Verdana" pitchFamily="34" charset="0"/>
                <a:ea typeface="Verdana" pitchFamily="34" charset="0"/>
                <a:cs typeface="Verdana" pitchFamily="34" charset="0"/>
              </a:rPr>
              <a:t>ă</a:t>
            </a:r>
            <a:r>
              <a:rPr lang="en-US" sz="5600" dirty="0" err="1" smtClean="0">
                <a:solidFill>
                  <a:schemeClr val="tx1">
                    <a:lumMod val="85000"/>
                    <a:lumOff val="15000"/>
                  </a:schemeClr>
                </a:solidFill>
                <a:latin typeface="Verdana" pitchFamily="34" charset="0"/>
                <a:ea typeface="Verdana" pitchFamily="34" charset="0"/>
                <a:cs typeface="Verdana" pitchFamily="34" charset="0"/>
              </a:rPr>
              <a:t>rului</a:t>
            </a:r>
            <a:r>
              <a:rPr lang="en-US" sz="5600" dirty="0" smtClean="0">
                <a:solidFill>
                  <a:schemeClr val="tx1">
                    <a:lumMod val="85000"/>
                    <a:lumOff val="15000"/>
                  </a:schemeClr>
                </a:solidFill>
                <a:latin typeface="Verdana" pitchFamily="34" charset="0"/>
                <a:ea typeface="Verdana" pitchFamily="34" charset="0"/>
                <a:cs typeface="Verdana" pitchFamily="34" charset="0"/>
              </a:rPr>
              <a:t>  de </a:t>
            </a:r>
            <a:r>
              <a:rPr lang="en-US" sz="5600" dirty="0" err="1" smtClean="0">
                <a:solidFill>
                  <a:schemeClr val="tx1">
                    <a:lumMod val="85000"/>
                    <a:lumOff val="15000"/>
                  </a:schemeClr>
                </a:solidFill>
                <a:latin typeface="Verdana" pitchFamily="34" charset="0"/>
                <a:ea typeface="Verdana" pitchFamily="34" charset="0"/>
                <a:cs typeface="Verdana" pitchFamily="34" charset="0"/>
              </a:rPr>
              <a:t>licen</a:t>
            </a:r>
            <a:r>
              <a:rPr lang="ro-RO" sz="5600" dirty="0" smtClean="0">
                <a:solidFill>
                  <a:schemeClr val="tx1">
                    <a:lumMod val="85000"/>
                    <a:lumOff val="15000"/>
                  </a:schemeClr>
                </a:solidFill>
                <a:latin typeface="Verdana" pitchFamily="34" charset="0"/>
                <a:ea typeface="Verdana" pitchFamily="34" charset="0"/>
                <a:cs typeface="Verdana" pitchFamily="34" charset="0"/>
              </a:rPr>
              <a:t>ț</a:t>
            </a:r>
            <a:r>
              <a:rPr lang="en-US" sz="5600" dirty="0" smtClean="0">
                <a:solidFill>
                  <a:schemeClr val="tx1">
                    <a:lumMod val="85000"/>
                    <a:lumOff val="15000"/>
                  </a:schemeClr>
                </a:solidFill>
                <a:latin typeface="Verdana" pitchFamily="34" charset="0"/>
                <a:ea typeface="Verdana" pitchFamily="34" charset="0"/>
                <a:cs typeface="Verdana" pitchFamily="34" charset="0"/>
              </a:rPr>
              <a:t>e </a:t>
            </a:r>
            <a:r>
              <a:rPr lang="en-US" sz="5600" dirty="0" err="1" smtClean="0">
                <a:solidFill>
                  <a:schemeClr val="tx1">
                    <a:lumMod val="85000"/>
                    <a:lumOff val="15000"/>
                  </a:schemeClr>
                </a:solidFill>
                <a:latin typeface="Verdana" pitchFamily="34" charset="0"/>
                <a:ea typeface="Verdana" pitchFamily="34" charset="0"/>
                <a:cs typeface="Verdana" pitchFamily="34" charset="0"/>
              </a:rPr>
              <a:t>disponibil</a:t>
            </a:r>
            <a:r>
              <a:rPr lang="ro-RO" sz="5600" dirty="0" smtClean="0">
                <a:solidFill>
                  <a:schemeClr val="tx1">
                    <a:lumMod val="85000"/>
                    <a:lumOff val="15000"/>
                  </a:schemeClr>
                </a:solidFill>
                <a:latin typeface="Verdana" pitchFamily="34" charset="0"/>
                <a:ea typeface="Verdana" pitchFamily="34" charset="0"/>
                <a:cs typeface="Verdana" pitchFamily="34" charset="0"/>
              </a:rPr>
              <a:t>. Cursul se efectuează </a:t>
            </a:r>
            <a:r>
              <a:rPr lang="ro-RO" sz="5600" dirty="0" smtClean="0">
                <a:solidFill>
                  <a:schemeClr val="tx1">
                    <a:lumMod val="85000"/>
                    <a:lumOff val="15000"/>
                  </a:schemeClr>
                </a:solidFill>
                <a:latin typeface="Verdana" pitchFamily="34" charset="0"/>
                <a:ea typeface="Verdana" pitchFamily="34" charset="0"/>
                <a:cs typeface="Verdana" pitchFamily="34" charset="0"/>
              </a:rPr>
              <a:t>în </a:t>
            </a:r>
            <a:r>
              <a:rPr lang="ro-RO" sz="5600" dirty="0" smtClean="0">
                <a:solidFill>
                  <a:schemeClr val="tx1">
                    <a:lumMod val="85000"/>
                    <a:lumOff val="15000"/>
                  </a:schemeClr>
                </a:solidFill>
                <a:latin typeface="Verdana" pitchFamily="34" charset="0"/>
                <a:ea typeface="Verdana" pitchFamily="34" charset="0"/>
                <a:cs typeface="Verdana" pitchFamily="34" charset="0"/>
              </a:rPr>
              <a:t>timpul stagiului </a:t>
            </a:r>
            <a:r>
              <a:rPr lang="ro-RO" sz="5600" dirty="0" smtClean="0">
                <a:solidFill>
                  <a:schemeClr val="tx1">
                    <a:lumMod val="85000"/>
                    <a:lumOff val="15000"/>
                  </a:schemeClr>
                </a:solidFill>
                <a:latin typeface="Verdana" pitchFamily="34" charset="0"/>
                <a:ea typeface="Verdana" pitchFamily="34" charset="0"/>
                <a:cs typeface="Verdana" pitchFamily="34" charset="0"/>
              </a:rPr>
              <a:t>Erasmus</a:t>
            </a:r>
            <a:r>
              <a:rPr lang="en-US" sz="5600" dirty="0" smtClean="0">
                <a:solidFill>
                  <a:schemeClr val="tx1">
                    <a:lumMod val="85000"/>
                    <a:lumOff val="15000"/>
                  </a:schemeClr>
                </a:solidFill>
                <a:latin typeface="Verdana" pitchFamily="34" charset="0"/>
                <a:ea typeface="Verdana" pitchFamily="34" charset="0"/>
                <a:cs typeface="Verdana" pitchFamily="34" charset="0"/>
              </a:rPr>
              <a:t> </a:t>
            </a:r>
            <a:r>
              <a:rPr lang="ro-RO" sz="5600" dirty="0" smtClean="0">
                <a:solidFill>
                  <a:schemeClr val="tx1">
                    <a:lumMod val="85000"/>
                    <a:lumOff val="15000"/>
                  </a:schemeClr>
                </a:solidFill>
                <a:latin typeface="Verdana" pitchFamily="34" charset="0"/>
                <a:ea typeface="Verdana" pitchFamily="34" charset="0"/>
                <a:cs typeface="Verdana" pitchFamily="34" charset="0"/>
              </a:rPr>
              <a:t>și este </a:t>
            </a:r>
            <a:r>
              <a:rPr lang="ro-RO" sz="5600" dirty="0" smtClean="0">
                <a:solidFill>
                  <a:srgbClr val="FF0000"/>
                </a:solidFill>
                <a:latin typeface="Verdana" pitchFamily="34" charset="0"/>
                <a:ea typeface="Verdana" pitchFamily="34" charset="0"/>
                <a:cs typeface="Verdana" pitchFamily="34" charset="0"/>
              </a:rPr>
              <a:t>opțional</a:t>
            </a:r>
            <a:r>
              <a:rPr lang="ro-RO" sz="5600" dirty="0" smtClean="0">
                <a:solidFill>
                  <a:schemeClr val="tx1">
                    <a:lumMod val="85000"/>
                    <a:lumOff val="15000"/>
                  </a:schemeClr>
                </a:solidFill>
                <a:latin typeface="Verdana" pitchFamily="34" charset="0"/>
                <a:ea typeface="Verdana" pitchFamily="34" charset="0"/>
                <a:cs typeface="Verdana" pitchFamily="34" charset="0"/>
              </a:rPr>
              <a:t>.</a:t>
            </a:r>
            <a:endParaRPr lang="en-US" sz="5600" dirty="0" smtClean="0">
              <a:solidFill>
                <a:schemeClr val="tx1">
                  <a:lumMod val="85000"/>
                  <a:lumOff val="15000"/>
                </a:schemeClr>
              </a:solidFill>
              <a:latin typeface="Verdana" pitchFamily="34" charset="0"/>
              <a:ea typeface="Verdana" pitchFamily="34" charset="0"/>
              <a:cs typeface="Verdana" pitchFamily="34" charset="0"/>
            </a:endParaRPr>
          </a:p>
          <a:p>
            <a:pPr marL="87313" indent="-4763" algn="just">
              <a:buNone/>
            </a:pPr>
            <a:endParaRPr lang="ro-RO" dirty="0" smtClean="0">
              <a:solidFill>
                <a:schemeClr val="tx1">
                  <a:lumMod val="85000"/>
                  <a:lumOff val="15000"/>
                </a:schemeClr>
              </a:solidFill>
              <a:latin typeface="Verdana" pitchFamily="34" charset="0"/>
              <a:ea typeface="Verdana" pitchFamily="34" charset="0"/>
              <a:cs typeface="Verdana"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4400" dirty="0" smtClean="0">
                <a:solidFill>
                  <a:srgbClr val="FFC000"/>
                </a:solidFill>
                <a:latin typeface="Verdana" pitchFamily="34" charset="0"/>
                <a:ea typeface="Verdana" pitchFamily="34" charset="0"/>
                <a:cs typeface="Verdana" pitchFamily="34" charset="0"/>
              </a:rPr>
              <a:t>În timpul stagiului</a:t>
            </a:r>
            <a:endParaRPr lang="ro-RO" dirty="0">
              <a:solidFill>
                <a:srgbClr val="FFC000"/>
              </a:solidFill>
            </a:endParaRPr>
          </a:p>
        </p:txBody>
      </p:sp>
      <p:sp>
        <p:nvSpPr>
          <p:cNvPr id="3" name="Content Placeholder 2"/>
          <p:cNvSpPr>
            <a:spLocks noGrp="1"/>
          </p:cNvSpPr>
          <p:nvPr>
            <p:ph idx="1"/>
          </p:nvPr>
        </p:nvSpPr>
        <p:spPr/>
        <p:txBody>
          <a:bodyPr/>
          <a:lstStyle/>
          <a:p>
            <a:pPr marR="0" algn="just"/>
            <a:endParaRPr lang="ro-RO" dirty="0" smtClean="0">
              <a:latin typeface="Verdana" pitchFamily="34" charset="0"/>
              <a:ea typeface="Verdana" pitchFamily="34" charset="0"/>
              <a:cs typeface="Verdana" pitchFamily="34" charset="0"/>
            </a:endParaRPr>
          </a:p>
          <a:p>
            <a:pPr marL="87313" marR="0" indent="-4763" algn="just">
              <a:buNone/>
            </a:pPr>
            <a:r>
              <a:rPr lang="fr-FR" sz="2400" dirty="0" err="1" smtClean="0">
                <a:latin typeface="Verdana" pitchFamily="34" charset="0"/>
                <a:ea typeface="Verdana" pitchFamily="34" charset="0"/>
                <a:cs typeface="Verdana" pitchFamily="34" charset="0"/>
              </a:rPr>
              <a:t>În</a:t>
            </a:r>
            <a:r>
              <a:rPr lang="fr-FR" sz="2400" dirty="0" smtClean="0">
                <a:latin typeface="Verdana" pitchFamily="34" charset="0"/>
                <a:ea typeface="Verdana" pitchFamily="34" charset="0"/>
                <a:cs typeface="Verdana" pitchFamily="34" charset="0"/>
              </a:rPr>
              <a:t> </a:t>
            </a:r>
            <a:r>
              <a:rPr lang="fr-FR" sz="2400" dirty="0" err="1" smtClean="0">
                <a:latin typeface="Verdana" pitchFamily="34" charset="0"/>
                <a:ea typeface="Verdana" pitchFamily="34" charset="0"/>
                <a:cs typeface="Verdana" pitchFamily="34" charset="0"/>
              </a:rPr>
              <a:t>termen</a:t>
            </a:r>
            <a:r>
              <a:rPr lang="fr-FR" sz="2400" dirty="0" smtClean="0">
                <a:latin typeface="Verdana" pitchFamily="34" charset="0"/>
                <a:ea typeface="Verdana" pitchFamily="34" charset="0"/>
                <a:cs typeface="Verdana" pitchFamily="34" charset="0"/>
              </a:rPr>
              <a:t> de 10 </a:t>
            </a:r>
            <a:r>
              <a:rPr lang="fr-FR" sz="2400" dirty="0" err="1" smtClean="0">
                <a:latin typeface="Verdana" pitchFamily="34" charset="0"/>
                <a:ea typeface="Verdana" pitchFamily="34" charset="0"/>
                <a:cs typeface="Verdana" pitchFamily="34" charset="0"/>
              </a:rPr>
              <a:t>zile</a:t>
            </a:r>
            <a:r>
              <a:rPr lang="fr-FR" sz="2400" dirty="0" smtClean="0">
                <a:latin typeface="Verdana" pitchFamily="34" charset="0"/>
                <a:ea typeface="Verdana" pitchFamily="34" charset="0"/>
                <a:cs typeface="Verdana" pitchFamily="34" charset="0"/>
              </a:rPr>
              <a:t> </a:t>
            </a:r>
            <a:r>
              <a:rPr lang="fr-FR" sz="2400" dirty="0" err="1" smtClean="0">
                <a:latin typeface="Verdana" pitchFamily="34" charset="0"/>
                <a:ea typeface="Verdana" pitchFamily="34" charset="0"/>
                <a:cs typeface="Verdana" pitchFamily="34" charset="0"/>
              </a:rPr>
              <a:t>lucrătoare</a:t>
            </a:r>
            <a:r>
              <a:rPr lang="fr-FR" sz="2400" dirty="0" smtClean="0">
                <a:latin typeface="Verdana" pitchFamily="34" charset="0"/>
                <a:ea typeface="Verdana" pitchFamily="34" charset="0"/>
                <a:cs typeface="Verdana" pitchFamily="34" charset="0"/>
              </a:rPr>
              <a:t> de la </a:t>
            </a:r>
            <a:r>
              <a:rPr lang="fr-FR" sz="2400" dirty="0" err="1" smtClean="0">
                <a:latin typeface="Verdana" pitchFamily="34" charset="0"/>
                <a:ea typeface="Verdana" pitchFamily="34" charset="0"/>
                <a:cs typeface="Verdana" pitchFamily="34" charset="0"/>
              </a:rPr>
              <a:t>începerea</a:t>
            </a:r>
            <a:r>
              <a:rPr lang="fr-FR" sz="2400" dirty="0" smtClean="0">
                <a:latin typeface="Verdana" pitchFamily="34" charset="0"/>
                <a:ea typeface="Verdana" pitchFamily="34" charset="0"/>
                <a:cs typeface="Verdana" pitchFamily="34" charset="0"/>
              </a:rPr>
              <a:t> </a:t>
            </a:r>
            <a:r>
              <a:rPr lang="fr-FR" sz="2400" dirty="0" err="1" smtClean="0">
                <a:latin typeface="Verdana" pitchFamily="34" charset="0"/>
                <a:ea typeface="Verdana" pitchFamily="34" charset="0"/>
                <a:cs typeface="Verdana" pitchFamily="34" charset="0"/>
              </a:rPr>
              <a:t>stagiului</a:t>
            </a:r>
            <a:r>
              <a:rPr lang="fr-FR" sz="2400" dirty="0" smtClean="0">
                <a:latin typeface="Verdana" pitchFamily="34" charset="0"/>
                <a:ea typeface="Verdana" pitchFamily="34" charset="0"/>
                <a:cs typeface="Verdana" pitchFamily="34" charset="0"/>
              </a:rPr>
              <a:t>, </a:t>
            </a:r>
            <a:r>
              <a:rPr lang="ro-RO" sz="2400" dirty="0" smtClean="0">
                <a:latin typeface="Verdana" pitchFamily="34" charset="0"/>
                <a:ea typeface="Verdana" pitchFamily="34" charset="0"/>
                <a:cs typeface="Verdana" pitchFamily="34" charset="0"/>
              </a:rPr>
              <a:t>fiecare student trebuie sa trimită </a:t>
            </a:r>
            <a:r>
              <a:rPr lang="fr-FR" sz="2400" dirty="0" err="1" smtClean="0">
                <a:latin typeface="Verdana" pitchFamily="34" charset="0"/>
                <a:ea typeface="Verdana" pitchFamily="34" charset="0"/>
                <a:cs typeface="Verdana" pitchFamily="34" charset="0"/>
              </a:rPr>
              <a:t>scanat</a:t>
            </a:r>
            <a:r>
              <a:rPr lang="fr-FR" sz="2400" dirty="0" smtClean="0">
                <a:latin typeface="Verdana" pitchFamily="34" charset="0"/>
                <a:ea typeface="Verdana" pitchFamily="34" charset="0"/>
                <a:cs typeface="Verdana" pitchFamily="34" charset="0"/>
              </a:rPr>
              <a:t> </a:t>
            </a:r>
            <a:r>
              <a:rPr lang="fr-FR" sz="2400" dirty="0" err="1" smtClean="0">
                <a:latin typeface="Verdana" pitchFamily="34" charset="0"/>
                <a:ea typeface="Verdana" pitchFamily="34" charset="0"/>
                <a:cs typeface="Verdana" pitchFamily="34" charset="0"/>
              </a:rPr>
              <a:t>Certificatul</a:t>
            </a:r>
            <a:r>
              <a:rPr lang="fr-FR" sz="2400" dirty="0" smtClean="0">
                <a:latin typeface="Verdana" pitchFamily="34" charset="0"/>
                <a:ea typeface="Verdana" pitchFamily="34" charset="0"/>
                <a:cs typeface="Verdana" pitchFamily="34" charset="0"/>
              </a:rPr>
              <a:t> de </a:t>
            </a:r>
            <a:r>
              <a:rPr lang="fr-FR" sz="2400" dirty="0" err="1" smtClean="0">
                <a:latin typeface="Verdana" pitchFamily="34" charset="0"/>
                <a:ea typeface="Verdana" pitchFamily="34" charset="0"/>
                <a:cs typeface="Verdana" pitchFamily="34" charset="0"/>
              </a:rPr>
              <a:t>şedere</a:t>
            </a:r>
            <a:r>
              <a:rPr lang="fr-FR" sz="2400" dirty="0" smtClean="0">
                <a:latin typeface="Verdana" pitchFamily="34" charset="0"/>
                <a:ea typeface="Verdana" pitchFamily="34" charset="0"/>
                <a:cs typeface="Verdana" pitchFamily="34" charset="0"/>
              </a:rPr>
              <a:t> (</a:t>
            </a:r>
            <a:r>
              <a:rPr lang="fr-FR" sz="2400" i="1" dirty="0" err="1" smtClean="0">
                <a:latin typeface="Verdana" pitchFamily="34" charset="0"/>
                <a:ea typeface="Verdana" pitchFamily="34" charset="0"/>
                <a:cs typeface="Verdana" pitchFamily="34" charset="0"/>
              </a:rPr>
              <a:t>Certificate</a:t>
            </a:r>
            <a:r>
              <a:rPr lang="fr-FR" sz="2400" i="1" dirty="0" smtClean="0">
                <a:latin typeface="Verdana" pitchFamily="34" charset="0"/>
                <a:ea typeface="Verdana" pitchFamily="34" charset="0"/>
                <a:cs typeface="Verdana" pitchFamily="34" charset="0"/>
              </a:rPr>
              <a:t> of </a:t>
            </a:r>
            <a:r>
              <a:rPr lang="fr-FR" sz="2400" i="1" dirty="0" err="1" smtClean="0">
                <a:latin typeface="Verdana" pitchFamily="34" charset="0"/>
                <a:ea typeface="Verdana" pitchFamily="34" charset="0"/>
                <a:cs typeface="Verdana" pitchFamily="34" charset="0"/>
              </a:rPr>
              <a:t>Stay</a:t>
            </a:r>
            <a:r>
              <a:rPr lang="fr-FR" sz="2400" dirty="0" smtClean="0">
                <a:latin typeface="Verdana" pitchFamily="34" charset="0"/>
                <a:ea typeface="Verdana" pitchFamily="34" charset="0"/>
                <a:cs typeface="Verdana" pitchFamily="34" charset="0"/>
              </a:rPr>
              <a:t>, </a:t>
            </a:r>
            <a:r>
              <a:rPr lang="fr-FR" sz="2400" i="1" dirty="0" smtClean="0">
                <a:latin typeface="Verdana" pitchFamily="34" charset="0"/>
                <a:ea typeface="Verdana" pitchFamily="34" charset="0"/>
                <a:cs typeface="Verdana" pitchFamily="34" charset="0"/>
              </a:rPr>
              <a:t>Attestation de Présence</a:t>
            </a:r>
            <a:r>
              <a:rPr lang="fr-FR" sz="2400" dirty="0" smtClean="0">
                <a:latin typeface="Verdana" pitchFamily="34" charset="0"/>
                <a:ea typeface="Verdana" pitchFamily="34" charset="0"/>
                <a:cs typeface="Verdana" pitchFamily="34" charset="0"/>
              </a:rPr>
              <a:t>) </a:t>
            </a:r>
            <a:r>
              <a:rPr lang="fr-FR" sz="2400" dirty="0" err="1" smtClean="0">
                <a:latin typeface="Verdana" pitchFamily="34" charset="0"/>
                <a:ea typeface="Verdana" pitchFamily="34" charset="0"/>
                <a:cs typeface="Verdana" pitchFamily="34" charset="0"/>
              </a:rPr>
              <a:t>conţinând</a:t>
            </a:r>
            <a:r>
              <a:rPr lang="fr-FR" sz="2400" dirty="0" smtClean="0">
                <a:latin typeface="Verdana" pitchFamily="34" charset="0"/>
                <a:ea typeface="Verdana" pitchFamily="34" charset="0"/>
                <a:cs typeface="Verdana" pitchFamily="34" charset="0"/>
              </a:rPr>
              <a:t> </a:t>
            </a:r>
            <a:r>
              <a:rPr lang="fr-FR" sz="2400" dirty="0" err="1" smtClean="0">
                <a:latin typeface="Verdana" pitchFamily="34" charset="0"/>
                <a:ea typeface="Verdana" pitchFamily="34" charset="0"/>
                <a:cs typeface="Verdana" pitchFamily="34" charset="0"/>
              </a:rPr>
              <a:t>confirmarea</a:t>
            </a:r>
            <a:r>
              <a:rPr lang="fr-FR" sz="2400" dirty="0" smtClean="0">
                <a:latin typeface="Verdana" pitchFamily="34" charset="0"/>
                <a:ea typeface="Verdana" pitchFamily="34" charset="0"/>
                <a:cs typeface="Verdana" pitchFamily="34" charset="0"/>
              </a:rPr>
              <a:t> de </a:t>
            </a:r>
            <a:r>
              <a:rPr lang="fr-FR" sz="2400" dirty="0" err="1" smtClean="0">
                <a:latin typeface="Verdana" pitchFamily="34" charset="0"/>
                <a:ea typeface="Verdana" pitchFamily="34" charset="0"/>
                <a:cs typeface="Verdana" pitchFamily="34" charset="0"/>
              </a:rPr>
              <a:t>către</a:t>
            </a:r>
            <a:r>
              <a:rPr lang="fr-FR" sz="2400" dirty="0" smtClean="0">
                <a:latin typeface="Verdana" pitchFamily="34" charset="0"/>
                <a:ea typeface="Verdana" pitchFamily="34" charset="0"/>
                <a:cs typeface="Verdana" pitchFamily="34" charset="0"/>
              </a:rPr>
              <a:t> </a:t>
            </a:r>
            <a:r>
              <a:rPr lang="fr-FR" sz="2400" dirty="0" err="1" smtClean="0">
                <a:latin typeface="Verdana" pitchFamily="34" charset="0"/>
                <a:ea typeface="Verdana" pitchFamily="34" charset="0"/>
                <a:cs typeface="Verdana" pitchFamily="34" charset="0"/>
              </a:rPr>
              <a:t>universitatea</a:t>
            </a:r>
            <a:r>
              <a:rPr lang="fr-FR" sz="2400" dirty="0" smtClean="0">
                <a:latin typeface="Verdana" pitchFamily="34" charset="0"/>
                <a:ea typeface="Verdana" pitchFamily="34" charset="0"/>
                <a:cs typeface="Verdana" pitchFamily="34" charset="0"/>
              </a:rPr>
              <a:t> </a:t>
            </a:r>
            <a:r>
              <a:rPr lang="fr-FR" sz="2400" dirty="0" err="1" smtClean="0">
                <a:latin typeface="Verdana" pitchFamily="34" charset="0"/>
                <a:ea typeface="Verdana" pitchFamily="34" charset="0"/>
                <a:cs typeface="Verdana" pitchFamily="34" charset="0"/>
              </a:rPr>
              <a:t>gazdă</a:t>
            </a:r>
            <a:r>
              <a:rPr lang="fr-FR" sz="2400" dirty="0" smtClean="0">
                <a:latin typeface="Verdana" pitchFamily="34" charset="0"/>
                <a:ea typeface="Verdana" pitchFamily="34" charset="0"/>
                <a:cs typeface="Verdana" pitchFamily="34" charset="0"/>
              </a:rPr>
              <a:t> a </a:t>
            </a:r>
            <a:r>
              <a:rPr lang="fr-FR" sz="2400" dirty="0" err="1" smtClean="0">
                <a:latin typeface="Verdana" pitchFamily="34" charset="0"/>
                <a:ea typeface="Verdana" pitchFamily="34" charset="0"/>
                <a:cs typeface="Verdana" pitchFamily="34" charset="0"/>
              </a:rPr>
              <a:t>datei</a:t>
            </a:r>
            <a:r>
              <a:rPr lang="fr-FR" sz="2400" dirty="0" smtClean="0">
                <a:latin typeface="Verdana" pitchFamily="34" charset="0"/>
                <a:ea typeface="Verdana" pitchFamily="34" charset="0"/>
                <a:cs typeface="Verdana" pitchFamily="34" charset="0"/>
              </a:rPr>
              <a:t> de </a:t>
            </a:r>
            <a:r>
              <a:rPr lang="fr-FR" sz="2400" dirty="0" err="1" smtClean="0">
                <a:latin typeface="Verdana" pitchFamily="34" charset="0"/>
                <a:ea typeface="Verdana" pitchFamily="34" charset="0"/>
                <a:cs typeface="Verdana" pitchFamily="34" charset="0"/>
              </a:rPr>
              <a:t>debut</a:t>
            </a:r>
            <a:r>
              <a:rPr lang="fr-FR" sz="2400" dirty="0" smtClean="0">
                <a:latin typeface="Verdana" pitchFamily="34" charset="0"/>
                <a:ea typeface="Verdana" pitchFamily="34" charset="0"/>
                <a:cs typeface="Verdana" pitchFamily="34" charset="0"/>
              </a:rPr>
              <a:t> a </a:t>
            </a:r>
            <a:r>
              <a:rPr lang="fr-FR" sz="2400" dirty="0" err="1" smtClean="0">
                <a:latin typeface="Verdana" pitchFamily="34" charset="0"/>
                <a:ea typeface="Verdana" pitchFamily="34" charset="0"/>
                <a:cs typeface="Verdana" pitchFamily="34" charset="0"/>
              </a:rPr>
              <a:t>stagiului</a:t>
            </a:r>
            <a:r>
              <a:rPr lang="fr-FR" sz="2400" dirty="0" smtClean="0">
                <a:latin typeface="Verdana" pitchFamily="34" charset="0"/>
                <a:ea typeface="Verdana" pitchFamily="34" charset="0"/>
                <a:cs typeface="Verdana" pitchFamily="34" charset="0"/>
              </a:rPr>
              <a:t>.</a:t>
            </a:r>
            <a:endParaRPr lang="ro-RO" sz="2400" dirty="0" smtClean="0">
              <a:latin typeface="Verdana" pitchFamily="34" charset="0"/>
              <a:ea typeface="Verdana" pitchFamily="34" charset="0"/>
              <a:cs typeface="Verdana" pitchFamily="34" charset="0"/>
            </a:endParaRPr>
          </a:p>
          <a:p>
            <a:pPr>
              <a:buNone/>
            </a:pPr>
            <a:endParaRPr lang="ro-RO"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C000"/>
                </a:solidFill>
                <a:latin typeface="Verdana" pitchFamily="34" charset="0"/>
                <a:cs typeface="Times New Roman" pitchFamily="18" charset="0"/>
              </a:rPr>
              <a:t/>
            </a:r>
            <a:br>
              <a:rPr lang="en-US" b="1" dirty="0" smtClean="0">
                <a:solidFill>
                  <a:srgbClr val="FFC000"/>
                </a:solidFill>
                <a:latin typeface="Verdana" pitchFamily="34" charset="0"/>
                <a:cs typeface="Times New Roman" pitchFamily="18" charset="0"/>
              </a:rPr>
            </a:br>
            <a:r>
              <a:rPr lang="ro-RO" b="1" dirty="0" smtClean="0">
                <a:solidFill>
                  <a:srgbClr val="FFC000"/>
                </a:solidFill>
                <a:latin typeface="Verdana" pitchFamily="34" charset="0"/>
                <a:cs typeface="Times New Roman" pitchFamily="18" charset="0"/>
              </a:rPr>
              <a:t>La întoarcerea din stagiu</a:t>
            </a:r>
            <a:r>
              <a:rPr lang="en-US" dirty="0" smtClean="0">
                <a:solidFill>
                  <a:srgbClr val="FFC000"/>
                </a:solidFill>
              </a:rPr>
              <a:t/>
            </a:r>
            <a:br>
              <a:rPr lang="en-US" dirty="0" smtClean="0">
                <a:solidFill>
                  <a:srgbClr val="FFC000"/>
                </a:solidFill>
              </a:rPr>
            </a:br>
            <a:endParaRPr lang="ro-RO" dirty="0"/>
          </a:p>
        </p:txBody>
      </p:sp>
      <p:sp>
        <p:nvSpPr>
          <p:cNvPr id="3" name="Content Placeholder 2"/>
          <p:cNvSpPr>
            <a:spLocks noGrp="1"/>
          </p:cNvSpPr>
          <p:nvPr>
            <p:ph idx="1"/>
          </p:nvPr>
        </p:nvSpPr>
        <p:spPr/>
        <p:txBody>
          <a:bodyPr>
            <a:normAutofit fontScale="92500" lnSpcReduction="20000"/>
          </a:bodyPr>
          <a:lstStyle/>
          <a:p>
            <a:pPr marL="87313" indent="-4763" algn="just">
              <a:lnSpc>
                <a:spcPct val="150000"/>
              </a:lnSpc>
              <a:buNone/>
            </a:pPr>
            <a:r>
              <a:rPr lang="ro-RO" sz="1200" dirty="0" smtClean="0">
                <a:latin typeface="Verdana" pitchFamily="34" charset="0"/>
                <a:ea typeface="Verdana" pitchFamily="34" charset="0"/>
                <a:cs typeface="Verdana" pitchFamily="34" charset="0"/>
              </a:rPr>
              <a:t>În termen de cel mult </a:t>
            </a:r>
            <a:r>
              <a:rPr lang="ro-RO" sz="1200" b="1" u="sng" dirty="0" smtClean="0">
                <a:latin typeface="Verdana" pitchFamily="34" charset="0"/>
                <a:ea typeface="Verdana" pitchFamily="34" charset="0"/>
                <a:cs typeface="Verdana" pitchFamily="34" charset="0"/>
              </a:rPr>
              <a:t>5 zile</a:t>
            </a:r>
            <a:r>
              <a:rPr lang="ro-RO" sz="1200" b="1" dirty="0" smtClean="0">
                <a:latin typeface="Verdana" pitchFamily="34" charset="0"/>
                <a:ea typeface="Verdana" pitchFamily="34" charset="0"/>
                <a:cs typeface="Verdana" pitchFamily="34" charset="0"/>
              </a:rPr>
              <a:t> </a:t>
            </a:r>
            <a:r>
              <a:rPr lang="ro-RO" sz="1200" dirty="0" smtClean="0">
                <a:latin typeface="Verdana" pitchFamily="34" charset="0"/>
                <a:ea typeface="Verdana" pitchFamily="34" charset="0"/>
                <a:cs typeface="Verdana" pitchFamily="34" charset="0"/>
              </a:rPr>
              <a:t>de la </a:t>
            </a:r>
            <a:r>
              <a:rPr lang="ro-RO" sz="1200" b="1" u="sng" dirty="0" smtClean="0">
                <a:latin typeface="Verdana" pitchFamily="34" charset="0"/>
                <a:ea typeface="Verdana" pitchFamily="34" charset="0"/>
                <a:cs typeface="Verdana" pitchFamily="34" charset="0"/>
              </a:rPr>
              <a:t>încheierea stagiului</a:t>
            </a:r>
            <a:r>
              <a:rPr lang="ro-RO" sz="1200" dirty="0" smtClean="0">
                <a:latin typeface="Verdana" pitchFamily="34" charset="0"/>
                <a:ea typeface="Verdana" pitchFamily="34" charset="0"/>
                <a:cs typeface="Verdana" pitchFamily="34" charset="0"/>
              </a:rPr>
              <a:t>, studentul trebuie să depună la dosarul aflat la BPC:</a:t>
            </a:r>
            <a:endParaRPr lang="en-US" sz="1200" dirty="0" smtClean="0">
              <a:latin typeface="Verdana" pitchFamily="34" charset="0"/>
              <a:ea typeface="Verdana" pitchFamily="34" charset="0"/>
              <a:cs typeface="Verdana" pitchFamily="34" charset="0"/>
            </a:endParaRPr>
          </a:p>
          <a:p>
            <a:pPr algn="just">
              <a:lnSpc>
                <a:spcPct val="150000"/>
              </a:lnSpc>
              <a:buNone/>
            </a:pPr>
            <a:r>
              <a:rPr lang="ro-RO" sz="1200" dirty="0" smtClean="0">
                <a:latin typeface="Verdana" pitchFamily="34" charset="0"/>
                <a:ea typeface="Verdana" pitchFamily="34" charset="0"/>
                <a:cs typeface="Verdana" pitchFamily="34" charset="0"/>
              </a:rPr>
              <a:t> 1. </a:t>
            </a:r>
            <a:r>
              <a:rPr lang="ro-RO" sz="1200" b="1" dirty="0" smtClean="0">
                <a:latin typeface="Verdana" pitchFamily="34" charset="0"/>
                <a:ea typeface="Verdana" pitchFamily="34" charset="0"/>
                <a:cs typeface="Verdana" pitchFamily="34" charset="0"/>
              </a:rPr>
              <a:t>Certificatul de prezenţă </a:t>
            </a:r>
            <a:r>
              <a:rPr lang="ro-RO" sz="1200" dirty="0" smtClean="0">
                <a:latin typeface="Verdana" pitchFamily="34" charset="0"/>
                <a:ea typeface="Verdana" pitchFamily="34" charset="0"/>
                <a:cs typeface="Verdana" pitchFamily="34" charset="0"/>
              </a:rPr>
              <a:t>(</a:t>
            </a:r>
            <a:r>
              <a:rPr lang="ro-RO" sz="1200" i="1" dirty="0" smtClean="0">
                <a:latin typeface="Verdana" pitchFamily="34" charset="0"/>
                <a:ea typeface="Verdana" pitchFamily="34" charset="0"/>
                <a:cs typeface="Verdana" pitchFamily="34" charset="0"/>
              </a:rPr>
              <a:t>Certificate of </a:t>
            </a:r>
            <a:r>
              <a:rPr lang="ro-RO" sz="1200" i="1" dirty="0" err="1" smtClean="0">
                <a:latin typeface="Verdana" pitchFamily="34" charset="0"/>
                <a:ea typeface="Verdana" pitchFamily="34" charset="0"/>
                <a:cs typeface="Verdana" pitchFamily="34" charset="0"/>
              </a:rPr>
              <a:t>Stay</a:t>
            </a:r>
            <a:r>
              <a:rPr lang="ro-RO" sz="1200" i="1" dirty="0" smtClean="0">
                <a:latin typeface="Verdana" pitchFamily="34" charset="0"/>
                <a:ea typeface="Verdana" pitchFamily="34" charset="0"/>
                <a:cs typeface="Verdana" pitchFamily="34" charset="0"/>
              </a:rPr>
              <a:t>/</a:t>
            </a:r>
            <a:r>
              <a:rPr lang="ro-RO" sz="1200" i="1" dirty="0" err="1" smtClean="0">
                <a:latin typeface="Verdana" pitchFamily="34" charset="0"/>
                <a:ea typeface="Verdana" pitchFamily="34" charset="0"/>
                <a:cs typeface="Verdana" pitchFamily="34" charset="0"/>
              </a:rPr>
              <a:t>Attestation</a:t>
            </a:r>
            <a:r>
              <a:rPr lang="ro-RO" sz="1200" i="1" dirty="0" smtClean="0">
                <a:latin typeface="Verdana" pitchFamily="34" charset="0"/>
                <a:ea typeface="Verdana" pitchFamily="34" charset="0"/>
                <a:cs typeface="Verdana" pitchFamily="34" charset="0"/>
              </a:rPr>
              <a:t> de </a:t>
            </a:r>
            <a:r>
              <a:rPr lang="ro-RO" sz="1200" i="1" dirty="0" err="1" smtClean="0">
                <a:latin typeface="Verdana" pitchFamily="34" charset="0"/>
                <a:ea typeface="Verdana" pitchFamily="34" charset="0"/>
                <a:cs typeface="Verdana" pitchFamily="34" charset="0"/>
              </a:rPr>
              <a:t>pr</a:t>
            </a:r>
            <a:r>
              <a:rPr lang="en-US" sz="1200" i="1" dirty="0" smtClean="0">
                <a:latin typeface="Verdana" pitchFamily="34" charset="0"/>
                <a:ea typeface="Verdana" pitchFamily="34" charset="0"/>
                <a:cs typeface="Verdana" pitchFamily="34" charset="0"/>
              </a:rPr>
              <a:t>é</a:t>
            </a:r>
            <a:r>
              <a:rPr lang="ro-RO" sz="1200" i="1" dirty="0" err="1" smtClean="0">
                <a:latin typeface="Verdana" pitchFamily="34" charset="0"/>
                <a:ea typeface="Verdana" pitchFamily="34" charset="0"/>
                <a:cs typeface="Verdana" pitchFamily="34" charset="0"/>
              </a:rPr>
              <a:t>sence</a:t>
            </a:r>
            <a:r>
              <a:rPr lang="ro-RO" sz="1200" dirty="0" smtClean="0">
                <a:latin typeface="Verdana" pitchFamily="34" charset="0"/>
                <a:ea typeface="Verdana" pitchFamily="34" charset="0"/>
                <a:cs typeface="Verdana" pitchFamily="34" charset="0"/>
              </a:rPr>
              <a:t>) semnat şi ştampilat</a:t>
            </a:r>
            <a:r>
              <a:rPr lang="en-US" sz="1200" dirty="0" smtClean="0">
                <a:latin typeface="Verdana" pitchFamily="34" charset="0"/>
                <a:ea typeface="Verdana" pitchFamily="34" charset="0"/>
                <a:cs typeface="Verdana" pitchFamily="34" charset="0"/>
              </a:rPr>
              <a:t>,</a:t>
            </a:r>
            <a:r>
              <a:rPr lang="ro-RO" sz="1200" dirty="0" smtClean="0">
                <a:latin typeface="Verdana" pitchFamily="34" charset="0"/>
                <a:ea typeface="Verdana" pitchFamily="34" charset="0"/>
                <a:cs typeface="Verdana" pitchFamily="34" charset="0"/>
              </a:rPr>
              <a:t> care trebuie să ateste întreaga perioadă finanţată (</a:t>
            </a:r>
            <a:r>
              <a:rPr lang="en-US" sz="1200" b="1" dirty="0" smtClean="0">
                <a:latin typeface="Verdana" pitchFamily="34" charset="0"/>
                <a:ea typeface="Verdana" pitchFamily="34" charset="0"/>
                <a:cs typeface="Verdana" pitchFamily="34" charset="0"/>
              </a:rPr>
              <a:t>ORIGINAL</a:t>
            </a:r>
            <a:r>
              <a:rPr lang="ro-RO" sz="1200" dirty="0" smtClean="0">
                <a:latin typeface="Verdana" pitchFamily="34" charset="0"/>
                <a:ea typeface="Verdana" pitchFamily="34" charset="0"/>
                <a:cs typeface="Verdana" pitchFamily="34" charset="0"/>
              </a:rPr>
              <a:t>);</a:t>
            </a:r>
            <a:endParaRPr lang="en-US" sz="1200" dirty="0" smtClean="0">
              <a:latin typeface="Verdana" pitchFamily="34" charset="0"/>
              <a:ea typeface="Verdana" pitchFamily="34" charset="0"/>
              <a:cs typeface="Verdana" pitchFamily="34" charset="0"/>
            </a:endParaRPr>
          </a:p>
          <a:p>
            <a:pPr algn="just">
              <a:lnSpc>
                <a:spcPct val="150000"/>
              </a:lnSpc>
            </a:pPr>
            <a:endParaRPr lang="ro-RO" sz="1200" dirty="0" smtClean="0">
              <a:latin typeface="Verdana" pitchFamily="34" charset="0"/>
              <a:ea typeface="Verdana" pitchFamily="34" charset="0"/>
              <a:cs typeface="Verdana" pitchFamily="34" charset="0"/>
            </a:endParaRPr>
          </a:p>
          <a:p>
            <a:pPr algn="just">
              <a:lnSpc>
                <a:spcPct val="150000"/>
              </a:lnSpc>
              <a:buNone/>
            </a:pPr>
            <a:r>
              <a:rPr lang="ro-RO" sz="1200" dirty="0" smtClean="0">
                <a:latin typeface="Verdana" pitchFamily="34" charset="0"/>
                <a:ea typeface="Verdana" pitchFamily="34" charset="0"/>
                <a:cs typeface="Verdana" pitchFamily="34" charset="0"/>
              </a:rPr>
              <a:t> 2. </a:t>
            </a:r>
            <a:r>
              <a:rPr lang="ro-RO" sz="1200" b="1" dirty="0" smtClean="0">
                <a:latin typeface="Verdana" pitchFamily="34" charset="0"/>
                <a:ea typeface="Verdana" pitchFamily="34" charset="0"/>
                <a:cs typeface="Verdana" pitchFamily="34" charset="0"/>
              </a:rPr>
              <a:t>Contractul de studii </a:t>
            </a:r>
            <a:r>
              <a:rPr lang="ro-RO" sz="1200" dirty="0" smtClean="0">
                <a:latin typeface="Verdana" pitchFamily="34" charset="0"/>
                <a:ea typeface="Verdana" pitchFamily="34" charset="0"/>
                <a:cs typeface="Verdana" pitchFamily="34" charset="0"/>
              </a:rPr>
              <a:t>(</a:t>
            </a:r>
            <a:r>
              <a:rPr lang="ro-RO" sz="1200" b="1" i="1" dirty="0" err="1" smtClean="0">
                <a:latin typeface="Verdana" pitchFamily="34" charset="0"/>
                <a:ea typeface="Verdana" pitchFamily="34" charset="0"/>
                <a:cs typeface="Verdana" pitchFamily="34" charset="0"/>
              </a:rPr>
              <a:t>Learning</a:t>
            </a:r>
            <a:r>
              <a:rPr lang="ro-RO" sz="1200" b="1" i="1" dirty="0" smtClean="0">
                <a:latin typeface="Verdana" pitchFamily="34" charset="0"/>
                <a:ea typeface="Verdana" pitchFamily="34" charset="0"/>
                <a:cs typeface="Verdana" pitchFamily="34" charset="0"/>
              </a:rPr>
              <a:t> Agreement</a:t>
            </a:r>
            <a:r>
              <a:rPr lang="ro-RO" sz="1200" dirty="0" smtClean="0">
                <a:latin typeface="Verdana" pitchFamily="34" charset="0"/>
                <a:ea typeface="Verdana" pitchFamily="34" charset="0"/>
                <a:cs typeface="Verdana" pitchFamily="34" charset="0"/>
              </a:rPr>
              <a:t>) semnat de reprezentanţii ambelor </a:t>
            </a:r>
            <a:r>
              <a:rPr lang="en-US" sz="1200" dirty="0" err="1" smtClean="0">
                <a:latin typeface="Verdana" pitchFamily="34" charset="0"/>
                <a:ea typeface="Verdana" pitchFamily="34" charset="0"/>
                <a:cs typeface="Verdana" pitchFamily="34" charset="0"/>
              </a:rPr>
              <a:t>institu</a:t>
            </a:r>
            <a:r>
              <a:rPr lang="ro-RO" sz="1200" dirty="0" smtClean="0">
                <a:latin typeface="Verdana" pitchFamily="34" charset="0"/>
                <a:ea typeface="Verdana" pitchFamily="34" charset="0"/>
                <a:cs typeface="Verdana" pitchFamily="34" charset="0"/>
              </a:rPr>
              <a:t>ţii;</a:t>
            </a:r>
            <a:endParaRPr lang="en-US" sz="1200" dirty="0" smtClean="0">
              <a:latin typeface="Verdana" pitchFamily="34" charset="0"/>
              <a:ea typeface="Verdana" pitchFamily="34" charset="0"/>
              <a:cs typeface="Verdana" pitchFamily="34" charset="0"/>
            </a:endParaRPr>
          </a:p>
          <a:p>
            <a:pPr algn="just">
              <a:lnSpc>
                <a:spcPct val="150000"/>
              </a:lnSpc>
              <a:buNone/>
            </a:pPr>
            <a:endParaRPr lang="ro-RO" sz="1200" dirty="0" smtClean="0">
              <a:latin typeface="Verdana" pitchFamily="34" charset="0"/>
              <a:ea typeface="Verdana" pitchFamily="34" charset="0"/>
              <a:cs typeface="Verdana" pitchFamily="34" charset="0"/>
            </a:endParaRPr>
          </a:p>
          <a:p>
            <a:pPr algn="just">
              <a:lnSpc>
                <a:spcPct val="150000"/>
              </a:lnSpc>
              <a:buNone/>
            </a:pPr>
            <a:r>
              <a:rPr lang="ro-RO" sz="1200" dirty="0" smtClean="0">
                <a:latin typeface="Verdana" pitchFamily="34" charset="0"/>
                <a:ea typeface="Verdana" pitchFamily="34" charset="0"/>
                <a:cs typeface="Verdana" pitchFamily="34" charset="0"/>
              </a:rPr>
              <a:t>3. </a:t>
            </a:r>
            <a:r>
              <a:rPr lang="ro-RO" sz="1200" b="1" dirty="0" smtClean="0">
                <a:latin typeface="Verdana" pitchFamily="34" charset="0"/>
                <a:ea typeface="Verdana" pitchFamily="34" charset="0"/>
                <a:cs typeface="Verdana" pitchFamily="34" charset="0"/>
              </a:rPr>
              <a:t>Situaţia şcolară </a:t>
            </a:r>
            <a:r>
              <a:rPr lang="en-US" sz="1200" dirty="0" smtClean="0">
                <a:latin typeface="Verdana" pitchFamily="34" charset="0"/>
                <a:ea typeface="Verdana" pitchFamily="34" charset="0"/>
                <a:cs typeface="Verdana" pitchFamily="34" charset="0"/>
              </a:rPr>
              <a:t>(</a:t>
            </a:r>
            <a:r>
              <a:rPr lang="en-US" sz="1200" i="1" dirty="0" smtClean="0">
                <a:latin typeface="Verdana" pitchFamily="34" charset="0"/>
                <a:ea typeface="Verdana" pitchFamily="34" charset="0"/>
                <a:cs typeface="Verdana" pitchFamily="34" charset="0"/>
              </a:rPr>
              <a:t>Transcript of Records</a:t>
            </a:r>
            <a:r>
              <a:rPr lang="ro-RO" sz="1200" b="1" dirty="0" smtClean="0">
                <a:latin typeface="Verdana" pitchFamily="34" charset="0"/>
                <a:ea typeface="Verdana" pitchFamily="34" charset="0"/>
                <a:cs typeface="Verdana" pitchFamily="34" charset="0"/>
              </a:rPr>
              <a:t>- document inclus în noul </a:t>
            </a:r>
            <a:r>
              <a:rPr lang="ro-RO" sz="1200" b="1" dirty="0" err="1" smtClean="0">
                <a:latin typeface="Verdana" pitchFamily="34" charset="0"/>
                <a:ea typeface="Verdana" pitchFamily="34" charset="0"/>
                <a:cs typeface="Verdana" pitchFamily="34" charset="0"/>
              </a:rPr>
              <a:t>Learning</a:t>
            </a:r>
            <a:r>
              <a:rPr lang="ro-RO" sz="1200" b="1" dirty="0" smtClean="0">
                <a:latin typeface="Verdana" pitchFamily="34" charset="0"/>
                <a:ea typeface="Verdana" pitchFamily="34" charset="0"/>
                <a:cs typeface="Verdana" pitchFamily="34" charset="0"/>
              </a:rPr>
              <a:t> Agreement</a:t>
            </a:r>
            <a:r>
              <a:rPr lang="ro-RO" sz="1200" dirty="0" smtClean="0">
                <a:latin typeface="Verdana" pitchFamily="34" charset="0"/>
                <a:ea typeface="Verdana" pitchFamily="34" charset="0"/>
                <a:cs typeface="Verdana" pitchFamily="34" charset="0"/>
              </a:rPr>
              <a:t>)</a:t>
            </a:r>
            <a:r>
              <a:rPr lang="en-US" sz="1200" b="1" dirty="0" smtClean="0">
                <a:latin typeface="Verdana" pitchFamily="34" charset="0"/>
                <a:ea typeface="Verdana" pitchFamily="34" charset="0"/>
                <a:cs typeface="Verdana" pitchFamily="34" charset="0"/>
              </a:rPr>
              <a:t> </a:t>
            </a:r>
            <a:r>
              <a:rPr lang="ro-RO" sz="1200" dirty="0" smtClean="0">
                <a:latin typeface="Verdana" pitchFamily="34" charset="0"/>
                <a:ea typeface="Verdana" pitchFamily="34" charset="0"/>
                <a:cs typeface="Verdana" pitchFamily="34" charset="0"/>
              </a:rPr>
              <a:t>semnată şi ştampilată (</a:t>
            </a:r>
            <a:r>
              <a:rPr lang="en-US" sz="1200" b="1" dirty="0" smtClean="0">
                <a:latin typeface="Verdana" pitchFamily="34" charset="0"/>
                <a:ea typeface="Verdana" pitchFamily="34" charset="0"/>
                <a:cs typeface="Verdana" pitchFamily="34" charset="0"/>
              </a:rPr>
              <a:t>COPIE</a:t>
            </a:r>
            <a:r>
              <a:rPr lang="en-US" sz="1200" dirty="0" smtClean="0">
                <a:latin typeface="Verdana" pitchFamily="34" charset="0"/>
                <a:ea typeface="Verdana" pitchFamily="34" charset="0"/>
                <a:cs typeface="Verdana" pitchFamily="34" charset="0"/>
              </a:rPr>
              <a:t> la BPC</a:t>
            </a:r>
            <a:r>
              <a:rPr lang="ro-RO" sz="1200" dirty="0" smtClean="0">
                <a:latin typeface="Verdana" pitchFamily="34" charset="0"/>
                <a:ea typeface="Verdana" pitchFamily="34" charset="0"/>
                <a:cs typeface="Verdana" pitchFamily="34" charset="0"/>
              </a:rPr>
              <a:t> şi </a:t>
            </a:r>
            <a:r>
              <a:rPr lang="en-US" sz="1200" b="1" dirty="0" smtClean="0">
                <a:latin typeface="Verdana" pitchFamily="34" charset="0"/>
                <a:ea typeface="Verdana" pitchFamily="34" charset="0"/>
                <a:cs typeface="Verdana" pitchFamily="34" charset="0"/>
              </a:rPr>
              <a:t>ORIGINAL </a:t>
            </a:r>
            <a:r>
              <a:rPr lang="en-US" sz="1200" dirty="0" smtClean="0">
                <a:latin typeface="Verdana" pitchFamily="34" charset="0"/>
                <a:ea typeface="Verdana" pitchFamily="34" charset="0"/>
                <a:cs typeface="Verdana" pitchFamily="34" charset="0"/>
              </a:rPr>
              <a:t>la </a:t>
            </a:r>
            <a:r>
              <a:rPr lang="en-US" sz="1200" dirty="0" err="1" smtClean="0">
                <a:latin typeface="Verdana" pitchFamily="34" charset="0"/>
                <a:ea typeface="Verdana" pitchFamily="34" charset="0"/>
                <a:cs typeface="Verdana" pitchFamily="34" charset="0"/>
              </a:rPr>
              <a:t>facultate</a:t>
            </a:r>
            <a:r>
              <a:rPr lang="ro-RO" sz="1200" dirty="0" smtClean="0">
                <a:latin typeface="Verdana" pitchFamily="34" charset="0"/>
                <a:ea typeface="Verdana" pitchFamily="34" charset="0"/>
                <a:cs typeface="Verdana" pitchFamily="34" charset="0"/>
              </a:rPr>
              <a:t>);</a:t>
            </a:r>
            <a:endParaRPr lang="en-US" sz="1200" dirty="0" smtClean="0">
              <a:latin typeface="Verdana" pitchFamily="34" charset="0"/>
              <a:ea typeface="Verdana" pitchFamily="34" charset="0"/>
              <a:cs typeface="Verdana" pitchFamily="34" charset="0"/>
            </a:endParaRPr>
          </a:p>
          <a:p>
            <a:pPr algn="just">
              <a:lnSpc>
                <a:spcPct val="150000"/>
              </a:lnSpc>
              <a:buNone/>
            </a:pPr>
            <a:endParaRPr lang="ro-RO" sz="1200" dirty="0" smtClean="0">
              <a:latin typeface="Verdana" pitchFamily="34" charset="0"/>
              <a:ea typeface="Verdana" pitchFamily="34" charset="0"/>
              <a:cs typeface="Verdana" pitchFamily="34" charset="0"/>
            </a:endParaRPr>
          </a:p>
          <a:p>
            <a:pPr algn="just">
              <a:lnSpc>
                <a:spcPct val="150000"/>
              </a:lnSpc>
              <a:buNone/>
            </a:pPr>
            <a:r>
              <a:rPr lang="ro-RO" sz="1200" dirty="0" smtClean="0">
                <a:latin typeface="Verdana" pitchFamily="34" charset="0"/>
                <a:ea typeface="Verdana" pitchFamily="34" charset="0"/>
                <a:cs typeface="Verdana" pitchFamily="34" charset="0"/>
              </a:rPr>
              <a:t>4. </a:t>
            </a:r>
            <a:r>
              <a:rPr lang="ro-RO" sz="1200" b="1" dirty="0" smtClean="0">
                <a:latin typeface="Verdana" pitchFamily="34" charset="0"/>
                <a:ea typeface="Verdana" pitchFamily="34" charset="0"/>
                <a:cs typeface="Verdana" pitchFamily="34" charset="0"/>
              </a:rPr>
              <a:t>Documente de transport internaţional </a:t>
            </a:r>
            <a:r>
              <a:rPr lang="ro-RO" sz="1200" dirty="0" smtClean="0">
                <a:latin typeface="Verdana" pitchFamily="34" charset="0"/>
                <a:ea typeface="Verdana" pitchFamily="34" charset="0"/>
                <a:cs typeface="Verdana" pitchFamily="34" charset="0"/>
              </a:rPr>
              <a:t>(bilete dus-întors, tichete de îmbarcare) (original) – NU pentru decont, ci pentru justificarea datelor de mobilitate;</a:t>
            </a:r>
            <a:endParaRPr lang="en-US" sz="1200" dirty="0" smtClean="0">
              <a:latin typeface="Verdana" pitchFamily="34" charset="0"/>
              <a:ea typeface="Verdana" pitchFamily="34" charset="0"/>
              <a:cs typeface="Verdana" pitchFamily="34" charset="0"/>
            </a:endParaRPr>
          </a:p>
          <a:p>
            <a:pPr algn="just">
              <a:lnSpc>
                <a:spcPct val="150000"/>
              </a:lnSpc>
            </a:pPr>
            <a:endParaRPr lang="ro-RO" sz="1200" dirty="0" smtClean="0">
              <a:latin typeface="Verdana" pitchFamily="34" charset="0"/>
              <a:ea typeface="Verdana" pitchFamily="34" charset="0"/>
              <a:cs typeface="Verdana" pitchFamily="34" charset="0"/>
            </a:endParaRPr>
          </a:p>
          <a:p>
            <a:pPr algn="just">
              <a:lnSpc>
                <a:spcPct val="150000"/>
              </a:lnSpc>
              <a:buNone/>
            </a:pPr>
            <a:r>
              <a:rPr lang="ro-RO" sz="1200" dirty="0" smtClean="0">
                <a:latin typeface="Verdana" pitchFamily="34" charset="0"/>
                <a:ea typeface="Verdana" pitchFamily="34" charset="0"/>
                <a:cs typeface="Verdana" pitchFamily="34" charset="0"/>
              </a:rPr>
              <a:t>5. </a:t>
            </a:r>
            <a:r>
              <a:rPr lang="ro-RO" sz="1200" b="1" dirty="0" smtClean="0">
                <a:latin typeface="Verdana" pitchFamily="34" charset="0"/>
                <a:ea typeface="Verdana" pitchFamily="34" charset="0"/>
                <a:cs typeface="Verdana" pitchFamily="34" charset="0"/>
              </a:rPr>
              <a:t>Declaraţie pe propria răspundere pentru evitarea dublei finanţări </a:t>
            </a:r>
            <a:r>
              <a:rPr lang="ro-RO" sz="1200" dirty="0" smtClean="0">
                <a:latin typeface="Verdana" pitchFamily="34" charset="0"/>
                <a:ea typeface="Verdana" pitchFamily="34" charset="0"/>
                <a:cs typeface="Verdana" pitchFamily="34" charset="0"/>
              </a:rPr>
              <a:t>(formular de la BPC)</a:t>
            </a:r>
            <a:r>
              <a:rPr lang="en-US" sz="1200" dirty="0" smtClean="0">
                <a:latin typeface="Verdana" pitchFamily="34" charset="0"/>
                <a:ea typeface="Verdana" pitchFamily="34" charset="0"/>
                <a:cs typeface="Verdana" pitchFamily="34" charset="0"/>
              </a:rPr>
              <a:t>.</a:t>
            </a:r>
            <a:endParaRPr lang="ro-RO" sz="1200" dirty="0" smtClean="0">
              <a:latin typeface="Verdana" pitchFamily="34" charset="0"/>
              <a:ea typeface="Verdana" pitchFamily="34" charset="0"/>
              <a:cs typeface="Verdana" pitchFamily="34" charset="0"/>
            </a:endParaRPr>
          </a:p>
          <a:p>
            <a:pPr algn="just">
              <a:lnSpc>
                <a:spcPct val="150000"/>
              </a:lnSpc>
            </a:pPr>
            <a:endParaRPr lang="ro-RO" sz="1200" dirty="0" smtClean="0">
              <a:latin typeface="Verdana" pitchFamily="34" charset="0"/>
              <a:ea typeface="Verdana" pitchFamily="34" charset="0"/>
              <a:cs typeface="Verdana" pitchFamily="34" charset="0"/>
            </a:endParaRPr>
          </a:p>
          <a:p>
            <a:pPr algn="just">
              <a:lnSpc>
                <a:spcPct val="150000"/>
              </a:lnSpc>
              <a:buNone/>
            </a:pPr>
            <a:r>
              <a:rPr lang="ro-RO" sz="1200" i="1" dirty="0" smtClean="0">
                <a:latin typeface="Verdana" pitchFamily="34" charset="0"/>
                <a:ea typeface="Verdana" pitchFamily="34" charset="0"/>
                <a:cs typeface="Verdana" pitchFamily="34" charset="0"/>
              </a:rPr>
              <a:t>6. </a:t>
            </a:r>
            <a:r>
              <a:rPr lang="ro-RO" sz="1200" b="1" dirty="0" smtClean="0">
                <a:latin typeface="Verdana" pitchFamily="34" charset="0"/>
                <a:ea typeface="Verdana" pitchFamily="34" charset="0"/>
                <a:cs typeface="Verdana" pitchFamily="34" charset="0"/>
              </a:rPr>
              <a:t>Imediat după încheierea stagiului, </a:t>
            </a:r>
            <a:r>
              <a:rPr lang="ro-RO" sz="1200" dirty="0" smtClean="0">
                <a:latin typeface="Verdana" pitchFamily="34" charset="0"/>
                <a:ea typeface="Verdana" pitchFamily="34" charset="0"/>
                <a:cs typeface="Verdana" pitchFamily="34" charset="0"/>
              </a:rPr>
              <a:t>fiecare student va primi prin email un chestionar pe care îl va completa electronic.</a:t>
            </a:r>
          </a:p>
          <a:p>
            <a:pPr algn="just">
              <a:lnSpc>
                <a:spcPct val="150000"/>
              </a:lnSpc>
              <a:buNone/>
            </a:pPr>
            <a:endParaRPr lang="ro-RO" sz="1200" i="1" dirty="0" smtClean="0">
              <a:latin typeface="Verdana" pitchFamily="34" charset="0"/>
              <a:ea typeface="Verdana" pitchFamily="34" charset="0"/>
              <a:cs typeface="Verdana" pitchFamily="34" charset="0"/>
            </a:endParaRPr>
          </a:p>
          <a:p>
            <a:endParaRPr lang="ro-RO"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b="1" dirty="0" smtClean="0">
                <a:solidFill>
                  <a:srgbClr val="FFC000"/>
                </a:solidFill>
                <a:latin typeface="Verdana" pitchFamily="34" charset="0"/>
              </a:rPr>
              <a:t>Alte precizări </a:t>
            </a:r>
            <a:r>
              <a:rPr lang="en-US" dirty="0" smtClean="0"/>
              <a:t/>
            </a:r>
            <a:br>
              <a:rPr lang="en-US" dirty="0" smtClean="0"/>
            </a:br>
            <a:endParaRPr lang="ro-RO" dirty="0"/>
          </a:p>
        </p:txBody>
      </p:sp>
      <p:sp>
        <p:nvSpPr>
          <p:cNvPr id="3" name="Content Placeholder 2"/>
          <p:cNvSpPr>
            <a:spLocks noGrp="1"/>
          </p:cNvSpPr>
          <p:nvPr>
            <p:ph idx="1"/>
          </p:nvPr>
        </p:nvSpPr>
        <p:spPr>
          <a:xfrm>
            <a:off x="1435608" y="1000108"/>
            <a:ext cx="7498080" cy="5248292"/>
          </a:xfrm>
        </p:spPr>
        <p:txBody>
          <a:bodyPr>
            <a:normAutofit fontScale="25000" lnSpcReduction="20000"/>
          </a:bodyPr>
          <a:lstStyle/>
          <a:p>
            <a:pPr marL="87313" indent="-4763" algn="just">
              <a:lnSpc>
                <a:spcPct val="170000"/>
              </a:lnSpc>
              <a:buNone/>
            </a:pPr>
            <a:r>
              <a:rPr lang="en-US" sz="2000" dirty="0" smtClean="0">
                <a:latin typeface="Verdana" pitchFamily="34" charset="0"/>
              </a:rPr>
              <a:t> </a:t>
            </a:r>
            <a:r>
              <a:rPr lang="en-US" sz="4400" dirty="0" err="1" smtClean="0">
                <a:latin typeface="Verdana" pitchFamily="34" charset="0"/>
              </a:rPr>
              <a:t>Studentul</a:t>
            </a:r>
            <a:r>
              <a:rPr lang="en-US" sz="4400" dirty="0" smtClean="0">
                <a:latin typeface="Verdana" pitchFamily="34" charset="0"/>
              </a:rPr>
              <a:t> titular de </a:t>
            </a:r>
            <a:r>
              <a:rPr lang="ro-RO" sz="4400" dirty="0" err="1" smtClean="0">
                <a:latin typeface="Verdana" pitchFamily="34" charset="0"/>
              </a:rPr>
              <a:t>stagiuî</a:t>
            </a:r>
            <a:r>
              <a:rPr lang="en-US" sz="4400" dirty="0" smtClean="0">
                <a:latin typeface="Verdana" pitchFamily="34" charset="0"/>
              </a:rPr>
              <a:t>n </a:t>
            </a:r>
            <a:r>
              <a:rPr lang="en-US" sz="4400" dirty="0" err="1" smtClean="0">
                <a:latin typeface="Verdana" pitchFamily="34" charset="0"/>
              </a:rPr>
              <a:t>sem</a:t>
            </a:r>
            <a:r>
              <a:rPr lang="ro-RO" sz="4400" dirty="0" smtClean="0">
                <a:latin typeface="Verdana" pitchFamily="34" charset="0"/>
              </a:rPr>
              <a:t>.</a:t>
            </a:r>
            <a:r>
              <a:rPr lang="en-US" sz="4400" dirty="0" smtClean="0">
                <a:latin typeface="Verdana" pitchFamily="34" charset="0"/>
              </a:rPr>
              <a:t> I </a:t>
            </a:r>
            <a:r>
              <a:rPr lang="ro-RO" sz="4400" dirty="0" smtClean="0">
                <a:latin typeface="Verdana" pitchFamily="34" charset="0"/>
              </a:rPr>
              <a:t>îşi păstrează statutul avut la  plecare </a:t>
            </a:r>
            <a:r>
              <a:rPr lang="ro-RO" sz="4400" b="1" dirty="0" smtClean="0">
                <a:latin typeface="Verdana" pitchFamily="34" charset="0"/>
              </a:rPr>
              <a:t>pe tot parcursul anului universitar</a:t>
            </a:r>
            <a:r>
              <a:rPr lang="en-US" sz="4400" dirty="0" smtClean="0">
                <a:latin typeface="Verdana" pitchFamily="34" charset="0"/>
              </a:rPr>
              <a:t>, cu </a:t>
            </a:r>
            <a:r>
              <a:rPr lang="en-US" sz="4400" dirty="0" err="1" smtClean="0">
                <a:latin typeface="Verdana" pitchFamily="34" charset="0"/>
              </a:rPr>
              <a:t>condi</a:t>
            </a:r>
            <a:r>
              <a:rPr lang="ro-RO" sz="4400" dirty="0" err="1" smtClean="0">
                <a:latin typeface="Verdana" pitchFamily="34" charset="0"/>
              </a:rPr>
              <a:t>ţia</a:t>
            </a:r>
            <a:r>
              <a:rPr lang="ro-RO" sz="4400" dirty="0" smtClean="0">
                <a:latin typeface="Verdana" pitchFamily="34" charset="0"/>
              </a:rPr>
              <a:t> îndeplinirii obligaţiilor academice (obţinerea a </a:t>
            </a:r>
            <a:r>
              <a:rPr lang="ro-RO" sz="4400" b="1" dirty="0" smtClean="0">
                <a:latin typeface="Verdana" pitchFamily="34" charset="0"/>
              </a:rPr>
              <a:t>30 de credite ECTS la universitatea partener</a:t>
            </a:r>
            <a:r>
              <a:rPr lang="ro-RO" sz="4400" dirty="0" smtClean="0">
                <a:latin typeface="Verdana" pitchFamily="34" charset="0"/>
              </a:rPr>
              <a:t>)</a:t>
            </a:r>
            <a:r>
              <a:rPr lang="en-US" sz="4400" dirty="0" smtClean="0">
                <a:latin typeface="Verdana" pitchFamily="34" charset="0"/>
              </a:rPr>
              <a:t>;</a:t>
            </a:r>
            <a:endParaRPr lang="ro-RO" sz="4400" dirty="0" smtClean="0">
              <a:latin typeface="Verdana" pitchFamily="34" charset="0"/>
            </a:endParaRPr>
          </a:p>
          <a:p>
            <a:pPr marL="87313" indent="-4763" algn="just">
              <a:lnSpc>
                <a:spcPct val="170000"/>
              </a:lnSpc>
              <a:buNone/>
            </a:pPr>
            <a:endParaRPr lang="en-US" sz="4400" dirty="0" smtClean="0">
              <a:latin typeface="Verdana" pitchFamily="34" charset="0"/>
            </a:endParaRPr>
          </a:p>
          <a:p>
            <a:pPr algn="just">
              <a:lnSpc>
                <a:spcPct val="170000"/>
              </a:lnSpc>
              <a:buNone/>
            </a:pPr>
            <a:r>
              <a:rPr lang="ro-RO" sz="4400" dirty="0" smtClean="0">
                <a:latin typeface="Verdana" pitchFamily="34" charset="0"/>
              </a:rPr>
              <a:t>Studentul Erasmus are dreptul la plata bursei MECTS în ţară pe toată perioada </a:t>
            </a:r>
            <a:r>
              <a:rPr lang="ro-RO" sz="4400" dirty="0" err="1" smtClean="0">
                <a:latin typeface="Verdana" pitchFamily="34" charset="0"/>
              </a:rPr>
              <a:t>stagiuluii</a:t>
            </a:r>
            <a:r>
              <a:rPr lang="en-US" sz="4400" dirty="0" smtClean="0">
                <a:latin typeface="Verdana" pitchFamily="34" charset="0"/>
              </a:rPr>
              <a:t>;</a:t>
            </a:r>
            <a:endParaRPr lang="ro-RO" sz="4400" dirty="0" smtClean="0">
              <a:latin typeface="Verdana" pitchFamily="34" charset="0"/>
            </a:endParaRPr>
          </a:p>
          <a:p>
            <a:pPr algn="just">
              <a:lnSpc>
                <a:spcPct val="170000"/>
              </a:lnSpc>
            </a:pPr>
            <a:endParaRPr lang="ro-RO" sz="4400" dirty="0" smtClean="0">
              <a:latin typeface="Verdana" pitchFamily="34" charset="0"/>
            </a:endParaRPr>
          </a:p>
          <a:p>
            <a:pPr marL="87313" indent="-4763" algn="just">
              <a:lnSpc>
                <a:spcPct val="170000"/>
              </a:lnSpc>
              <a:buNone/>
            </a:pPr>
            <a:r>
              <a:rPr lang="ro-RO" sz="4400" dirty="0" smtClean="0">
                <a:latin typeface="Verdana" pitchFamily="34" charset="0"/>
              </a:rPr>
              <a:t>Dacă este pe locurile cu taxă, va continua să plătească taxa pe toată durata studiilor Erasmus în străinătate</a:t>
            </a:r>
            <a:r>
              <a:rPr lang="en-US" sz="4400" dirty="0" smtClean="0">
                <a:latin typeface="Verdana" pitchFamily="34" charset="0"/>
              </a:rPr>
              <a:t>;</a:t>
            </a:r>
          </a:p>
          <a:p>
            <a:pPr algn="just">
              <a:lnSpc>
                <a:spcPct val="170000"/>
              </a:lnSpc>
              <a:buNone/>
            </a:pPr>
            <a:endParaRPr lang="ro-RO" sz="4400" dirty="0" smtClean="0">
              <a:latin typeface="Verdana" pitchFamily="34" charset="0"/>
            </a:endParaRPr>
          </a:p>
          <a:p>
            <a:pPr marL="87313" indent="-4763" algn="just">
              <a:lnSpc>
                <a:spcPct val="170000"/>
              </a:lnSpc>
              <a:buNone/>
            </a:pPr>
            <a:r>
              <a:rPr lang="en-US" sz="4400" dirty="0" err="1" smtClean="0">
                <a:latin typeface="Verdana" pitchFamily="34" charset="0"/>
              </a:rPr>
              <a:t>Studentul</a:t>
            </a:r>
            <a:r>
              <a:rPr lang="en-US" sz="4400" dirty="0" smtClean="0">
                <a:latin typeface="Verdana" pitchFamily="34" charset="0"/>
              </a:rPr>
              <a:t> titular de </a:t>
            </a:r>
            <a:r>
              <a:rPr lang="ro-RO" sz="4400" dirty="0" smtClean="0">
                <a:latin typeface="Verdana" pitchFamily="34" charset="0"/>
              </a:rPr>
              <a:t>stagiu</a:t>
            </a:r>
            <a:r>
              <a:rPr lang="en-US" sz="4400" dirty="0" smtClean="0">
                <a:latin typeface="Verdana" pitchFamily="34" charset="0"/>
              </a:rPr>
              <a:t> </a:t>
            </a:r>
            <a:r>
              <a:rPr lang="ro-RO" sz="4400" dirty="0" smtClean="0">
                <a:latin typeface="Verdana" pitchFamily="34" charset="0"/>
              </a:rPr>
              <a:t>care are, la plecare, dreptul la </a:t>
            </a:r>
            <a:r>
              <a:rPr lang="ro-RO" sz="4400" b="1" dirty="0" smtClean="0">
                <a:latin typeface="Verdana" pitchFamily="34" charset="0"/>
              </a:rPr>
              <a:t>un loc de cazare în căminele UAIC</a:t>
            </a:r>
            <a:r>
              <a:rPr lang="ro-RO" sz="4400" dirty="0" smtClean="0">
                <a:latin typeface="Verdana" pitchFamily="34" charset="0"/>
              </a:rPr>
              <a:t>, îşi păstrează acest drept şi la întoarcerea din stagiu (</a:t>
            </a:r>
            <a:r>
              <a:rPr lang="ro-RO" sz="4400" b="1" dirty="0" smtClean="0">
                <a:latin typeface="Verdana" pitchFamily="34" charset="0"/>
              </a:rPr>
              <a:t>cerere înregistrată depusă la administratorul facultăţii</a:t>
            </a:r>
            <a:r>
              <a:rPr lang="ro-RO" sz="4400" dirty="0" smtClean="0">
                <a:latin typeface="Verdana" pitchFamily="34" charset="0"/>
              </a:rPr>
              <a:t>).</a:t>
            </a:r>
          </a:p>
          <a:p>
            <a:pPr marL="87313" indent="-4763" algn="just">
              <a:lnSpc>
                <a:spcPct val="170000"/>
              </a:lnSpc>
              <a:buNone/>
            </a:pPr>
            <a:endParaRPr lang="ro-RO" sz="4400" dirty="0" smtClean="0">
              <a:latin typeface="Verdana" pitchFamily="34" charset="0"/>
            </a:endParaRPr>
          </a:p>
          <a:p>
            <a:pPr marL="87313" indent="-4763" algn="just">
              <a:lnSpc>
                <a:spcPct val="170000"/>
              </a:lnSpc>
              <a:buNone/>
            </a:pPr>
            <a:r>
              <a:rPr lang="en-US" sz="4400" i="1" dirty="0" err="1" smtClean="0">
                <a:latin typeface="Verdana" pitchFamily="34" charset="0"/>
              </a:rPr>
              <a:t>Studentul</a:t>
            </a:r>
            <a:r>
              <a:rPr lang="en-US" sz="4400" i="1" dirty="0" smtClean="0">
                <a:latin typeface="Verdana" pitchFamily="34" charset="0"/>
              </a:rPr>
              <a:t> titular de </a:t>
            </a:r>
            <a:r>
              <a:rPr lang="ro-RO" sz="4400" i="1" dirty="0" smtClean="0">
                <a:latin typeface="Verdana" pitchFamily="34" charset="0"/>
              </a:rPr>
              <a:t>stagiu</a:t>
            </a:r>
            <a:r>
              <a:rPr lang="en-US" sz="4400" i="1" dirty="0" smtClean="0">
                <a:latin typeface="Verdana" pitchFamily="34" charset="0"/>
              </a:rPr>
              <a:t> </a:t>
            </a:r>
            <a:r>
              <a:rPr lang="ro-RO" sz="4400" i="1" dirty="0" smtClean="0">
                <a:latin typeface="Verdana" pitchFamily="34" charset="0"/>
              </a:rPr>
              <a:t>î</a:t>
            </a:r>
            <a:r>
              <a:rPr lang="en-US" sz="4400" i="1" dirty="0" smtClean="0">
                <a:latin typeface="Verdana" pitchFamily="34" charset="0"/>
              </a:rPr>
              <a:t>n </a:t>
            </a:r>
            <a:r>
              <a:rPr lang="en-US" sz="4400" i="1" dirty="0" err="1" smtClean="0">
                <a:latin typeface="Verdana" pitchFamily="34" charset="0"/>
              </a:rPr>
              <a:t>sem</a:t>
            </a:r>
            <a:r>
              <a:rPr lang="ro-RO" sz="4400" i="1" dirty="0" smtClean="0">
                <a:latin typeface="Verdana" pitchFamily="34" charset="0"/>
              </a:rPr>
              <a:t>.</a:t>
            </a:r>
            <a:r>
              <a:rPr lang="en-US" sz="4400" i="1" dirty="0" smtClean="0">
                <a:latin typeface="Verdana" pitchFamily="34" charset="0"/>
              </a:rPr>
              <a:t> </a:t>
            </a:r>
            <a:r>
              <a:rPr lang="ro-RO" sz="4400" i="1" dirty="0" smtClean="0">
                <a:latin typeface="Verdana" pitchFamily="34" charset="0"/>
              </a:rPr>
              <a:t>II îşi păstrează şi pe durata stagiului statutul avut în semestrul I numai dacă stagiul are loc la o universitate unde semestrul al doilea începe înainte de încheierea sesiunii de iarnă la UAIC; </a:t>
            </a:r>
          </a:p>
          <a:p>
            <a:pPr algn="just">
              <a:lnSpc>
                <a:spcPct val="170000"/>
              </a:lnSpc>
              <a:buFont typeface="Arial" charset="0"/>
              <a:buNone/>
            </a:pPr>
            <a:r>
              <a:rPr lang="ro-RO" sz="4400" b="1" i="1" dirty="0" smtClean="0">
                <a:latin typeface="Verdana" pitchFamily="34" charset="0"/>
              </a:rPr>
              <a:t>!!!</a:t>
            </a:r>
            <a:r>
              <a:rPr lang="ro-RO" sz="4400" i="1" dirty="0" smtClean="0">
                <a:latin typeface="Verdana" pitchFamily="34" charset="0"/>
              </a:rPr>
              <a:t> Nu uitaţi să anunţaţi administratorul facultăţii dvs.</a:t>
            </a:r>
            <a:r>
              <a:rPr lang="ro-RO" sz="4400" i="1" dirty="0" smtClean="0">
                <a:latin typeface="Verdana" pitchFamily="34" charset="0"/>
                <a:cs typeface="Arial" charset="0"/>
              </a:rPr>
              <a:t>;</a:t>
            </a:r>
            <a:endParaRPr lang="en-US" sz="4400" i="1" dirty="0" smtClean="0">
              <a:latin typeface="Verdana" pitchFamily="34" charset="0"/>
            </a:endParaRPr>
          </a:p>
          <a:p>
            <a:endParaRPr lang="ro-RO"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solidFill>
                  <a:srgbClr val="FFC000"/>
                </a:solidFill>
                <a:latin typeface="Verdana" pitchFamily="34" charset="0"/>
              </a:rPr>
              <a:t/>
            </a:r>
            <a:br>
              <a:rPr lang="en-US" b="1" dirty="0" smtClean="0">
                <a:solidFill>
                  <a:srgbClr val="FFC000"/>
                </a:solidFill>
                <a:latin typeface="Verdana" pitchFamily="34" charset="0"/>
              </a:rPr>
            </a:br>
            <a:r>
              <a:rPr lang="en-US" sz="3100" b="1" dirty="0" err="1" smtClean="0">
                <a:solidFill>
                  <a:srgbClr val="FFC000"/>
                </a:solidFill>
                <a:latin typeface="Verdana" pitchFamily="34" charset="0"/>
              </a:rPr>
              <a:t>Biroul</a:t>
            </a:r>
            <a:r>
              <a:rPr lang="ro-RO" sz="3100" b="1" dirty="0" smtClean="0">
                <a:solidFill>
                  <a:srgbClr val="FFC000"/>
                </a:solidFill>
                <a:latin typeface="Verdana" pitchFamily="34" charset="0"/>
              </a:rPr>
              <a:t> pentru Pro</a:t>
            </a:r>
            <a:r>
              <a:rPr lang="en-US" sz="3100" b="1" dirty="0" smtClean="0">
                <a:solidFill>
                  <a:srgbClr val="FFC000"/>
                </a:solidFill>
                <a:latin typeface="Verdana" pitchFamily="34" charset="0"/>
              </a:rPr>
              <a:t>g</a:t>
            </a:r>
            <a:r>
              <a:rPr lang="ro-RO" sz="3100" b="1" dirty="0" smtClean="0">
                <a:solidFill>
                  <a:srgbClr val="FFC000"/>
                </a:solidFill>
                <a:latin typeface="Verdana" pitchFamily="34" charset="0"/>
              </a:rPr>
              <a:t>rame Comunitare</a:t>
            </a:r>
            <a:r>
              <a:rPr lang="en-US" sz="3100" b="1" dirty="0" smtClean="0">
                <a:solidFill>
                  <a:srgbClr val="FFC000"/>
                </a:solidFill>
                <a:latin typeface="Verdana" pitchFamily="34" charset="0"/>
              </a:rPr>
              <a:t> (BPC)</a:t>
            </a:r>
            <a:r>
              <a:rPr lang="en-US" dirty="0" smtClean="0"/>
              <a:t/>
            </a:r>
            <a:br>
              <a:rPr lang="en-US" dirty="0" smtClean="0"/>
            </a:br>
            <a:endParaRPr lang="ro-RO" dirty="0"/>
          </a:p>
        </p:txBody>
      </p:sp>
      <p:sp>
        <p:nvSpPr>
          <p:cNvPr id="3" name="Content Placeholder 2"/>
          <p:cNvSpPr>
            <a:spLocks noGrp="1"/>
          </p:cNvSpPr>
          <p:nvPr>
            <p:ph idx="1"/>
          </p:nvPr>
        </p:nvSpPr>
        <p:spPr/>
        <p:txBody>
          <a:bodyPr>
            <a:normAutofit fontScale="32500" lnSpcReduction="20000"/>
          </a:bodyPr>
          <a:lstStyle/>
          <a:p>
            <a:pPr algn="ctr">
              <a:buNone/>
            </a:pPr>
            <a:r>
              <a:rPr lang="ro-RO" sz="3600" b="1" dirty="0" smtClean="0">
                <a:solidFill>
                  <a:srgbClr val="0070C0"/>
                </a:solidFill>
                <a:latin typeface="Verdana" pitchFamily="34" charset="0"/>
              </a:rPr>
              <a:t>Programul de lucru cu publicul: </a:t>
            </a:r>
          </a:p>
          <a:p>
            <a:pPr algn="ctr">
              <a:buNone/>
            </a:pPr>
            <a:r>
              <a:rPr lang="ro-RO" sz="3600" b="1" dirty="0" smtClean="0">
                <a:solidFill>
                  <a:srgbClr val="0070C0"/>
                </a:solidFill>
                <a:latin typeface="Verdana" pitchFamily="34" charset="0"/>
              </a:rPr>
              <a:t>Luni – Joi</a:t>
            </a:r>
            <a:r>
              <a:rPr lang="en-US" sz="3600" b="1" dirty="0" smtClean="0">
                <a:solidFill>
                  <a:srgbClr val="0070C0"/>
                </a:solidFill>
                <a:latin typeface="Verdana" pitchFamily="34" charset="0"/>
              </a:rPr>
              <a:t>,</a:t>
            </a:r>
            <a:r>
              <a:rPr lang="ro-RO" sz="3600" b="1" dirty="0" smtClean="0">
                <a:solidFill>
                  <a:srgbClr val="0070C0"/>
                </a:solidFill>
                <a:latin typeface="Verdana" pitchFamily="34" charset="0"/>
              </a:rPr>
              <a:t> 1</a:t>
            </a:r>
            <a:r>
              <a:rPr lang="en-US" sz="3600" b="1" dirty="0" smtClean="0">
                <a:solidFill>
                  <a:srgbClr val="0070C0"/>
                </a:solidFill>
                <a:latin typeface="Verdana" pitchFamily="34" charset="0"/>
              </a:rPr>
              <a:t>0</a:t>
            </a:r>
            <a:r>
              <a:rPr lang="ro-RO" sz="3600" b="1" dirty="0" smtClean="0">
                <a:solidFill>
                  <a:srgbClr val="0070C0"/>
                </a:solidFill>
                <a:latin typeface="Verdana" pitchFamily="34" charset="0"/>
              </a:rPr>
              <a:t>.00-1</a:t>
            </a:r>
            <a:r>
              <a:rPr lang="en-US" sz="3600" b="1" dirty="0" smtClean="0">
                <a:solidFill>
                  <a:srgbClr val="0070C0"/>
                </a:solidFill>
                <a:latin typeface="Verdana" pitchFamily="34" charset="0"/>
              </a:rPr>
              <a:t>2</a:t>
            </a:r>
            <a:r>
              <a:rPr lang="ro-RO" sz="3600" b="1" dirty="0" smtClean="0">
                <a:solidFill>
                  <a:srgbClr val="0070C0"/>
                </a:solidFill>
                <a:latin typeface="Verdana" pitchFamily="34" charset="0"/>
              </a:rPr>
              <a:t>.30 </a:t>
            </a:r>
          </a:p>
          <a:p>
            <a:pPr algn="just"/>
            <a:endParaRPr lang="ro-RO" sz="3600" b="1" dirty="0" smtClean="0">
              <a:latin typeface="Verdana" pitchFamily="34" charset="0"/>
            </a:endParaRPr>
          </a:p>
          <a:p>
            <a:pPr algn="just">
              <a:buFont typeface="Wingdings" pitchFamily="2" charset="2"/>
              <a:buChar char="Ø"/>
            </a:pPr>
            <a:r>
              <a:rPr lang="en-US" sz="2800" b="1" i="1" dirty="0" smtClean="0">
                <a:latin typeface="Verdana" pitchFamily="34" charset="0"/>
              </a:rPr>
              <a:t> </a:t>
            </a:r>
            <a:r>
              <a:rPr lang="ro-RO" b="1" i="1" dirty="0" smtClean="0">
                <a:latin typeface="Verdana" pitchFamily="34" charset="0"/>
              </a:rPr>
              <a:t>Stagii de studiu </a:t>
            </a:r>
            <a:endParaRPr lang="en-US" b="1" i="1" dirty="0" smtClean="0">
              <a:latin typeface="Verdana" pitchFamily="34" charset="0"/>
            </a:endParaRPr>
          </a:p>
          <a:p>
            <a:pPr algn="just"/>
            <a:endParaRPr lang="ro-RO" dirty="0" smtClean="0"/>
          </a:p>
          <a:p>
            <a:pPr algn="just">
              <a:lnSpc>
                <a:spcPct val="90000"/>
              </a:lnSpc>
            </a:pPr>
            <a:r>
              <a:rPr lang="ro-RO" b="1" dirty="0" smtClean="0">
                <a:latin typeface="Verdana" pitchFamily="34" charset="0"/>
              </a:rPr>
              <a:t>Cerasela JUFĂ (</a:t>
            </a:r>
            <a:r>
              <a:rPr lang="ro-RO" b="1" dirty="0" smtClean="0">
                <a:solidFill>
                  <a:srgbClr val="0070C0"/>
                </a:solidFill>
                <a:latin typeface="Verdana" pitchFamily="34" charset="0"/>
              </a:rPr>
              <a:t>cerasela.jufa@uaic.ro</a:t>
            </a:r>
            <a:r>
              <a:rPr lang="en-US" b="1" dirty="0" smtClean="0">
                <a:latin typeface="Verdana" pitchFamily="34" charset="0"/>
              </a:rPr>
              <a:t>, tel. 201</a:t>
            </a:r>
            <a:r>
              <a:rPr lang="ro-RO" b="1" dirty="0" smtClean="0">
                <a:latin typeface="Verdana" pitchFamily="34" charset="0"/>
              </a:rPr>
              <a:t>113)</a:t>
            </a:r>
          </a:p>
          <a:p>
            <a:pPr algn="just">
              <a:lnSpc>
                <a:spcPct val="90000"/>
              </a:lnSpc>
              <a:buNone/>
            </a:pPr>
            <a:endParaRPr lang="ro-RO" b="1" dirty="0" smtClean="0">
              <a:latin typeface="Verdana" pitchFamily="34" charset="0"/>
            </a:endParaRPr>
          </a:p>
          <a:p>
            <a:pPr algn="just">
              <a:lnSpc>
                <a:spcPct val="90000"/>
              </a:lnSpc>
            </a:pPr>
            <a:endParaRPr lang="en-US" b="1" i="1" dirty="0" smtClean="0">
              <a:latin typeface="Verdana" pitchFamily="34" charset="0"/>
            </a:endParaRPr>
          </a:p>
          <a:p>
            <a:pPr algn="just">
              <a:lnSpc>
                <a:spcPct val="90000"/>
              </a:lnSpc>
              <a:buFont typeface="Wingdings" pitchFamily="2" charset="2"/>
              <a:buChar char="Ø"/>
            </a:pPr>
            <a:r>
              <a:rPr lang="en-US" b="1" i="1" dirty="0" smtClean="0">
                <a:latin typeface="Verdana" pitchFamily="34" charset="0"/>
              </a:rPr>
              <a:t> </a:t>
            </a:r>
            <a:r>
              <a:rPr lang="ro-RO" b="1" i="1" dirty="0" smtClean="0">
                <a:latin typeface="Verdana" pitchFamily="34" charset="0"/>
              </a:rPr>
              <a:t>Stagii </a:t>
            </a:r>
            <a:r>
              <a:rPr lang="en-US" b="1" i="1" dirty="0" smtClean="0">
                <a:latin typeface="Verdana" pitchFamily="34" charset="0"/>
              </a:rPr>
              <a:t>de </a:t>
            </a:r>
            <a:r>
              <a:rPr lang="ro-RO" b="1" i="1" dirty="0" smtClean="0">
                <a:latin typeface="Verdana" pitchFamily="34" charset="0"/>
              </a:rPr>
              <a:t>practică</a:t>
            </a:r>
          </a:p>
          <a:p>
            <a:pPr algn="just">
              <a:lnSpc>
                <a:spcPct val="90000"/>
              </a:lnSpc>
            </a:pPr>
            <a:endParaRPr lang="en-US" b="1" dirty="0" smtClean="0">
              <a:latin typeface="Verdana" pitchFamily="34" charset="0"/>
            </a:endParaRPr>
          </a:p>
          <a:p>
            <a:pPr algn="just">
              <a:lnSpc>
                <a:spcPct val="90000"/>
              </a:lnSpc>
            </a:pPr>
            <a:r>
              <a:rPr lang="ro-RO" b="1" dirty="0" smtClean="0">
                <a:latin typeface="Verdana" pitchFamily="34" charset="0"/>
              </a:rPr>
              <a:t>Ioana PĂŞTINARU </a:t>
            </a:r>
            <a:r>
              <a:rPr lang="en-US" b="1" dirty="0" smtClean="0">
                <a:latin typeface="Verdana" pitchFamily="34" charset="0"/>
              </a:rPr>
              <a:t>(</a:t>
            </a:r>
            <a:r>
              <a:rPr lang="ro-RO" b="1" dirty="0" smtClean="0">
                <a:solidFill>
                  <a:srgbClr val="0070C0"/>
                </a:solidFill>
                <a:latin typeface="Verdana" pitchFamily="34" charset="0"/>
              </a:rPr>
              <a:t>ioana.pastinaru@uaic.ro</a:t>
            </a:r>
            <a:r>
              <a:rPr lang="en-US" b="1" dirty="0" smtClean="0">
                <a:latin typeface="Verdana" pitchFamily="34" charset="0"/>
              </a:rPr>
              <a:t>, tel. </a:t>
            </a:r>
            <a:r>
              <a:rPr lang="ro-RO" b="1" dirty="0" smtClean="0">
                <a:latin typeface="Verdana" pitchFamily="34" charset="0"/>
              </a:rPr>
              <a:t>20</a:t>
            </a:r>
            <a:r>
              <a:rPr lang="en-US" b="1" dirty="0" smtClean="0">
                <a:latin typeface="Verdana" pitchFamily="34" charset="0"/>
              </a:rPr>
              <a:t>1021)</a:t>
            </a:r>
            <a:endParaRPr lang="ro-RO" b="1" dirty="0" smtClean="0">
              <a:latin typeface="Verdana" pitchFamily="34" charset="0"/>
            </a:endParaRPr>
          </a:p>
          <a:p>
            <a:pPr algn="just">
              <a:lnSpc>
                <a:spcPct val="90000"/>
              </a:lnSpc>
            </a:pPr>
            <a:r>
              <a:rPr lang="ro-RO" b="1" dirty="0" smtClean="0">
                <a:latin typeface="Verdana" pitchFamily="34" charset="0"/>
              </a:rPr>
              <a:t>Petronela SPIRIDON (</a:t>
            </a:r>
            <a:r>
              <a:rPr lang="ro-RO" b="1" dirty="0" smtClean="0">
                <a:solidFill>
                  <a:srgbClr val="0070C0"/>
                </a:solidFill>
                <a:latin typeface="Verdana" pitchFamily="34" charset="0"/>
              </a:rPr>
              <a:t>petronela.spiridon@</a:t>
            </a:r>
            <a:r>
              <a:rPr lang="ro-RO" b="1" dirty="0" err="1" smtClean="0">
                <a:solidFill>
                  <a:srgbClr val="0070C0"/>
                </a:solidFill>
                <a:latin typeface="Verdana" pitchFamily="34" charset="0"/>
              </a:rPr>
              <a:t>uaic.ro</a:t>
            </a:r>
            <a:r>
              <a:rPr lang="ro-RO" b="1" dirty="0" smtClean="0">
                <a:latin typeface="Verdana" pitchFamily="34" charset="0"/>
              </a:rPr>
              <a:t>, tel. 201812)</a:t>
            </a:r>
          </a:p>
          <a:p>
            <a:pPr algn="just">
              <a:lnSpc>
                <a:spcPct val="90000"/>
              </a:lnSpc>
              <a:buNone/>
            </a:pPr>
            <a:endParaRPr lang="ro-RO" b="1" i="1" dirty="0" smtClean="0">
              <a:latin typeface="Verdana" pitchFamily="34" charset="0"/>
            </a:endParaRPr>
          </a:p>
          <a:p>
            <a:pPr algn="just">
              <a:lnSpc>
                <a:spcPct val="90000"/>
              </a:lnSpc>
              <a:buNone/>
            </a:pPr>
            <a:endParaRPr lang="en-US" b="1" i="1" dirty="0" smtClean="0">
              <a:latin typeface="Verdana" pitchFamily="34" charset="0"/>
            </a:endParaRPr>
          </a:p>
          <a:p>
            <a:pPr algn="just">
              <a:lnSpc>
                <a:spcPct val="90000"/>
              </a:lnSpc>
              <a:buFont typeface="Wingdings" pitchFamily="2" charset="2"/>
              <a:buChar char="Ø"/>
            </a:pPr>
            <a:r>
              <a:rPr lang="en-US" b="1" i="1" dirty="0" smtClean="0">
                <a:latin typeface="Verdana" pitchFamily="34" charset="0"/>
              </a:rPr>
              <a:t> </a:t>
            </a:r>
            <a:r>
              <a:rPr lang="ro-RO" b="1" i="1" dirty="0" smtClean="0">
                <a:latin typeface="Verdana" pitchFamily="34" charset="0"/>
              </a:rPr>
              <a:t>Administratori financiari</a:t>
            </a:r>
          </a:p>
          <a:p>
            <a:pPr algn="just">
              <a:lnSpc>
                <a:spcPct val="90000"/>
              </a:lnSpc>
            </a:pPr>
            <a:endParaRPr lang="ro-RO" b="1" dirty="0" smtClean="0">
              <a:latin typeface="Verdana" pitchFamily="34" charset="0"/>
            </a:endParaRPr>
          </a:p>
          <a:p>
            <a:pPr algn="just">
              <a:lnSpc>
                <a:spcPct val="90000"/>
              </a:lnSpc>
            </a:pPr>
            <a:r>
              <a:rPr lang="ro-RO" b="1" dirty="0" smtClean="0">
                <a:latin typeface="Verdana" pitchFamily="34" charset="0"/>
              </a:rPr>
              <a:t>Oana ŢONEA</a:t>
            </a:r>
            <a:r>
              <a:rPr lang="en-US" b="1" dirty="0" smtClean="0">
                <a:latin typeface="Verdana" pitchFamily="34" charset="0"/>
              </a:rPr>
              <a:t> </a:t>
            </a:r>
            <a:r>
              <a:rPr lang="ro-RO" b="1" dirty="0" smtClean="0">
                <a:latin typeface="Verdana" pitchFamily="34" charset="0"/>
              </a:rPr>
              <a:t>(,</a:t>
            </a:r>
            <a:r>
              <a:rPr lang="ro-RO" b="1" dirty="0" smtClean="0">
                <a:solidFill>
                  <a:srgbClr val="0070C0"/>
                </a:solidFill>
                <a:latin typeface="Verdana" pitchFamily="34" charset="0"/>
              </a:rPr>
              <a:t> </a:t>
            </a:r>
            <a:r>
              <a:rPr lang="ro-RO" b="1" dirty="0" err="1" smtClean="0">
                <a:solidFill>
                  <a:srgbClr val="0070C0"/>
                </a:solidFill>
                <a:latin typeface="Verdana" pitchFamily="34" charset="0"/>
              </a:rPr>
              <a:t>oana.ronea</a:t>
            </a:r>
            <a:r>
              <a:rPr lang="ro-RO" b="1" dirty="0" smtClean="0">
                <a:solidFill>
                  <a:srgbClr val="0070C0"/>
                </a:solidFill>
                <a:latin typeface="Verdana" pitchFamily="34" charset="0"/>
              </a:rPr>
              <a:t>@</a:t>
            </a:r>
            <a:r>
              <a:rPr lang="ro-RO" b="1" dirty="0" err="1" smtClean="0">
                <a:solidFill>
                  <a:srgbClr val="0070C0"/>
                </a:solidFill>
                <a:latin typeface="Verdana" pitchFamily="34" charset="0"/>
              </a:rPr>
              <a:t>uaic.ro</a:t>
            </a:r>
            <a:r>
              <a:rPr lang="ro-RO" b="1" dirty="0" smtClean="0">
                <a:solidFill>
                  <a:srgbClr val="0070C0"/>
                </a:solidFill>
                <a:latin typeface="Verdana" pitchFamily="34" charset="0"/>
              </a:rPr>
              <a:t>, </a:t>
            </a:r>
            <a:r>
              <a:rPr lang="en-US" b="1" dirty="0" smtClean="0">
                <a:latin typeface="Verdana" pitchFamily="34" charset="0"/>
              </a:rPr>
              <a:t>tel. </a:t>
            </a:r>
            <a:r>
              <a:rPr lang="ro-RO" b="1" dirty="0" smtClean="0">
                <a:latin typeface="Verdana" pitchFamily="34" charset="0"/>
              </a:rPr>
              <a:t>201821</a:t>
            </a:r>
            <a:r>
              <a:rPr lang="en-US" b="1" dirty="0" smtClean="0">
                <a:latin typeface="Verdana" pitchFamily="34" charset="0"/>
              </a:rPr>
              <a:t>)</a:t>
            </a:r>
            <a:endParaRPr lang="ro-RO" b="1" dirty="0" smtClean="0">
              <a:latin typeface="Verdana" pitchFamily="34" charset="0"/>
            </a:endParaRPr>
          </a:p>
          <a:p>
            <a:pPr algn="just">
              <a:lnSpc>
                <a:spcPct val="90000"/>
              </a:lnSpc>
            </a:pPr>
            <a:r>
              <a:rPr lang="ro-RO" b="1" dirty="0" smtClean="0">
                <a:latin typeface="Verdana" pitchFamily="34" charset="0"/>
              </a:rPr>
              <a:t>Alina ROBU (</a:t>
            </a:r>
            <a:r>
              <a:rPr lang="ro-RO" b="1" dirty="0" err="1" smtClean="0">
                <a:solidFill>
                  <a:srgbClr val="0070C0"/>
                </a:solidFill>
                <a:latin typeface="Verdana" pitchFamily="34" charset="0"/>
              </a:rPr>
              <a:t>mihaela.robu</a:t>
            </a:r>
            <a:r>
              <a:rPr lang="ro-RO" b="1" dirty="0" smtClean="0">
                <a:solidFill>
                  <a:srgbClr val="0070C0"/>
                </a:solidFill>
                <a:latin typeface="Verdana" pitchFamily="34" charset="0"/>
              </a:rPr>
              <a:t>@</a:t>
            </a:r>
            <a:r>
              <a:rPr lang="ro-RO" b="1" dirty="0" err="1" smtClean="0">
                <a:solidFill>
                  <a:srgbClr val="0070C0"/>
                </a:solidFill>
                <a:latin typeface="Verdana" pitchFamily="34" charset="0"/>
              </a:rPr>
              <a:t>uaic.ro</a:t>
            </a:r>
            <a:r>
              <a:rPr lang="ro-RO" b="1" dirty="0" smtClean="0">
                <a:latin typeface="Verdana" pitchFamily="34" charset="0"/>
              </a:rPr>
              <a:t>, tel. 201821)</a:t>
            </a:r>
            <a:endParaRPr lang="en-US" b="1" dirty="0" smtClean="0">
              <a:latin typeface="Verdana" pitchFamily="34" charset="0"/>
            </a:endParaRPr>
          </a:p>
          <a:p>
            <a:pPr algn="just">
              <a:lnSpc>
                <a:spcPct val="90000"/>
              </a:lnSpc>
            </a:pPr>
            <a:endParaRPr lang="en-US" b="1" dirty="0" smtClean="0">
              <a:latin typeface="Verdana" pitchFamily="34" charset="0"/>
            </a:endParaRPr>
          </a:p>
          <a:p>
            <a:pPr algn="just">
              <a:lnSpc>
                <a:spcPct val="90000"/>
              </a:lnSpc>
            </a:pPr>
            <a:endParaRPr lang="ro-RO" b="1" dirty="0" smtClean="0">
              <a:latin typeface="Verdana" pitchFamily="34" charset="0"/>
            </a:endParaRPr>
          </a:p>
          <a:p>
            <a:pPr algn="ctr">
              <a:lnSpc>
                <a:spcPct val="90000"/>
              </a:lnSpc>
            </a:pPr>
            <a:r>
              <a:rPr lang="ro-RO" b="1" dirty="0" smtClean="0">
                <a:latin typeface="Verdana" pitchFamily="34" charset="0"/>
              </a:rPr>
              <a:t>Pentru mai multe</a:t>
            </a:r>
            <a:r>
              <a:rPr lang="en-US" b="1" dirty="0" smtClean="0">
                <a:latin typeface="Verdana" pitchFamily="34" charset="0"/>
              </a:rPr>
              <a:t> </a:t>
            </a:r>
            <a:r>
              <a:rPr lang="en-US" b="1" dirty="0" err="1" smtClean="0">
                <a:latin typeface="Verdana" pitchFamily="34" charset="0"/>
              </a:rPr>
              <a:t>detalii</a:t>
            </a:r>
            <a:r>
              <a:rPr lang="ro-RO" b="1" dirty="0" smtClean="0">
                <a:latin typeface="Verdana" pitchFamily="34" charset="0"/>
              </a:rPr>
              <a:t>, vă invităm să consultaţi informațiile de </a:t>
            </a:r>
            <a:r>
              <a:rPr lang="en-US" b="1" dirty="0" smtClean="0">
                <a:latin typeface="Verdana" pitchFamily="34" charset="0"/>
              </a:rPr>
              <a:t>pe site-</a:t>
            </a:r>
            <a:r>
              <a:rPr lang="en-US" b="1" dirty="0" err="1" smtClean="0">
                <a:latin typeface="Verdana" pitchFamily="34" charset="0"/>
              </a:rPr>
              <a:t>ul</a:t>
            </a:r>
            <a:r>
              <a:rPr lang="en-US" b="1" dirty="0" smtClean="0">
                <a:latin typeface="Verdana" pitchFamily="34" charset="0"/>
              </a:rPr>
              <a:t> UAIC, la sec</a:t>
            </a:r>
            <a:r>
              <a:rPr lang="ro-RO" b="1" dirty="0" smtClean="0">
                <a:latin typeface="Verdana" pitchFamily="34" charset="0"/>
              </a:rPr>
              <a:t>ţ</a:t>
            </a:r>
            <a:r>
              <a:rPr lang="en-US" b="1" dirty="0" err="1" smtClean="0">
                <a:latin typeface="Verdana" pitchFamily="34" charset="0"/>
              </a:rPr>
              <a:t>iunea</a:t>
            </a:r>
            <a:r>
              <a:rPr lang="en-US" b="1" dirty="0" smtClean="0">
                <a:latin typeface="Verdana" pitchFamily="34" charset="0"/>
              </a:rPr>
              <a:t> </a:t>
            </a:r>
            <a:r>
              <a:rPr lang="en-US" b="1" smtClean="0">
                <a:latin typeface="Verdana" pitchFamily="34" charset="0"/>
              </a:rPr>
              <a:t>Erasmus</a:t>
            </a:r>
            <a:r>
              <a:rPr lang="en-US" sz="2800" b="1" smtClean="0">
                <a:latin typeface="Verdana" pitchFamily="34" charset="0"/>
              </a:rPr>
              <a:t>+</a:t>
            </a:r>
            <a:r>
              <a:rPr lang="en-US" sz="2800" b="1" smtClean="0">
                <a:latin typeface="Verdana" pitchFamily="34" charset="0"/>
              </a:rPr>
              <a:t>: </a:t>
            </a:r>
            <a:r>
              <a:rPr lang="en-US" sz="2800" b="1" smtClean="0">
                <a:latin typeface="Verdana" pitchFamily="34" charset="0"/>
                <a:hlinkClick r:id="rId2"/>
              </a:rPr>
              <a:t>http://</a:t>
            </a:r>
            <a:r>
              <a:rPr lang="en-US" sz="2800" b="1" smtClean="0">
                <a:latin typeface="Verdana" pitchFamily="34" charset="0"/>
                <a:hlinkClick r:id="rId2"/>
              </a:rPr>
              <a:t>www.uaic.ro/international/programul-erasmus/studenti/mobilitati-de-studiu-erasmus</a:t>
            </a:r>
            <a:r>
              <a:rPr lang="en-US" sz="2800" b="1" smtClean="0">
                <a:latin typeface="Verdana" pitchFamily="34" charset="0"/>
                <a:hlinkClick r:id="rId2"/>
              </a:rPr>
              <a:t>/</a:t>
            </a:r>
            <a:endParaRPr lang="en-US" sz="2800" b="1" smtClean="0">
              <a:latin typeface="Verdana" pitchFamily="34" charset="0"/>
            </a:endParaRPr>
          </a:p>
          <a:p>
            <a:pPr algn="ctr">
              <a:lnSpc>
                <a:spcPct val="90000"/>
              </a:lnSpc>
            </a:pPr>
            <a:endParaRPr lang="ro-RO" sz="2800" b="1" dirty="0" smtClean="0">
              <a:latin typeface="Verdana" pitchFamily="34" charset="0"/>
            </a:endParaRPr>
          </a:p>
          <a:p>
            <a:pPr algn="just">
              <a:buNone/>
            </a:pPr>
            <a:r>
              <a:rPr lang="ro-RO" sz="2800" b="1" dirty="0" smtClean="0">
                <a:latin typeface="Verdana" pitchFamily="34" charset="0"/>
              </a:rPr>
              <a:t>	</a:t>
            </a:r>
          </a:p>
          <a:p>
            <a:endParaRPr lang="ro-RO"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ro-RO" sz="4400" b="1" dirty="0" smtClean="0">
                <a:solidFill>
                  <a:srgbClr val="0070C0"/>
                </a:solidFill>
                <a:latin typeface="Verdana" pitchFamily="34" charset="0"/>
              </a:rPr>
              <a:t/>
            </a:r>
            <a:br>
              <a:rPr lang="ro-RO" sz="4400" b="1" dirty="0" smtClean="0">
                <a:solidFill>
                  <a:srgbClr val="0070C0"/>
                </a:solidFill>
                <a:latin typeface="Verdana" pitchFamily="34" charset="0"/>
              </a:rPr>
            </a:br>
            <a:r>
              <a:rPr lang="ro-RO" sz="4400" b="1" dirty="0" smtClean="0">
                <a:solidFill>
                  <a:srgbClr val="0070C0"/>
                </a:solidFill>
                <a:latin typeface="Verdana" pitchFamily="34" charset="0"/>
              </a:rPr>
              <a:t/>
            </a:r>
            <a:br>
              <a:rPr lang="ro-RO" sz="4400" b="1" dirty="0" smtClean="0">
                <a:solidFill>
                  <a:srgbClr val="0070C0"/>
                </a:solidFill>
                <a:latin typeface="Verdana" pitchFamily="34" charset="0"/>
              </a:rPr>
            </a:br>
            <a:r>
              <a:rPr lang="en-US" sz="4400" b="1" dirty="0" err="1" smtClean="0">
                <a:solidFill>
                  <a:srgbClr val="0070C0"/>
                </a:solidFill>
                <a:latin typeface="Verdana" pitchFamily="34" charset="0"/>
              </a:rPr>
              <a:t>Ce</a:t>
            </a:r>
            <a:r>
              <a:rPr lang="en-US" sz="4400" b="1" dirty="0" smtClean="0">
                <a:solidFill>
                  <a:srgbClr val="0070C0"/>
                </a:solidFill>
                <a:latin typeface="Verdana" pitchFamily="34" charset="0"/>
              </a:rPr>
              <a:t> </a:t>
            </a:r>
            <a:r>
              <a:rPr lang="en-US" sz="4400" b="1" dirty="0" err="1" smtClean="0">
                <a:solidFill>
                  <a:srgbClr val="0070C0"/>
                </a:solidFill>
                <a:latin typeface="Verdana" pitchFamily="34" charset="0"/>
              </a:rPr>
              <a:t>este</a:t>
            </a:r>
            <a:r>
              <a:rPr lang="en-US" sz="4400" b="1" dirty="0" smtClean="0">
                <a:solidFill>
                  <a:srgbClr val="0070C0"/>
                </a:solidFill>
                <a:latin typeface="Verdana" pitchFamily="34" charset="0"/>
              </a:rPr>
              <a:t> ERASMUS+ ?</a:t>
            </a:r>
            <a:r>
              <a:rPr lang="ro-RO" sz="4400" dirty="0" smtClean="0"/>
              <a:t/>
            </a:r>
            <a:br>
              <a:rPr lang="ro-RO" sz="4400" dirty="0" smtClean="0"/>
            </a:br>
            <a:endParaRPr lang="ro-RO" dirty="0"/>
          </a:p>
        </p:txBody>
      </p:sp>
      <p:sp>
        <p:nvSpPr>
          <p:cNvPr id="3" name="Content Placeholder 2"/>
          <p:cNvSpPr>
            <a:spLocks noGrp="1"/>
          </p:cNvSpPr>
          <p:nvPr>
            <p:ph idx="1"/>
          </p:nvPr>
        </p:nvSpPr>
        <p:spPr/>
        <p:txBody>
          <a:bodyPr>
            <a:normAutofit/>
          </a:bodyPr>
          <a:lstStyle/>
          <a:p>
            <a:pPr algn="just">
              <a:buNone/>
            </a:pPr>
            <a:r>
              <a:rPr lang="en-US" sz="3600" dirty="0" smtClean="0">
                <a:solidFill>
                  <a:schemeClr val="bg1"/>
                </a:solidFill>
                <a:latin typeface="Verdana" pitchFamily="34" charset="0"/>
              </a:rPr>
              <a:t> </a:t>
            </a:r>
            <a:endParaRPr lang="ro-RO" sz="3600" dirty="0" smtClean="0">
              <a:solidFill>
                <a:schemeClr val="bg1"/>
              </a:solidFill>
              <a:latin typeface="Verdana" pitchFamily="34" charset="0"/>
            </a:endParaRPr>
          </a:p>
          <a:p>
            <a:pPr algn="just">
              <a:buFont typeface="Arial" charset="0"/>
              <a:buChar char="•"/>
            </a:pPr>
            <a:r>
              <a:rPr lang="en-US" sz="1800" dirty="0" err="1" smtClean="0">
                <a:latin typeface="Verdana" pitchFamily="34" charset="0"/>
              </a:rPr>
              <a:t>Continuarea</a:t>
            </a:r>
            <a:r>
              <a:rPr lang="en-US" sz="1800" dirty="0" smtClean="0">
                <a:latin typeface="Verdana" pitchFamily="34" charset="0"/>
              </a:rPr>
              <a:t>, </a:t>
            </a:r>
            <a:r>
              <a:rPr lang="en-US" sz="1800" dirty="0" err="1" smtClean="0">
                <a:latin typeface="Verdana" pitchFamily="34" charset="0"/>
              </a:rPr>
              <a:t>pentru</a:t>
            </a:r>
            <a:r>
              <a:rPr lang="en-US" sz="1800" dirty="0" smtClean="0">
                <a:latin typeface="Verdana" pitchFamily="34" charset="0"/>
              </a:rPr>
              <a:t> </a:t>
            </a:r>
            <a:r>
              <a:rPr lang="en-US" sz="1800" dirty="0" err="1" smtClean="0">
                <a:latin typeface="Verdana" pitchFamily="34" charset="0"/>
              </a:rPr>
              <a:t>perioada</a:t>
            </a:r>
            <a:r>
              <a:rPr lang="en-US" sz="1800" dirty="0" smtClean="0">
                <a:latin typeface="Verdana" pitchFamily="34" charset="0"/>
              </a:rPr>
              <a:t> 2014-2020, a P</a:t>
            </a:r>
            <a:r>
              <a:rPr lang="ro-RO" sz="1800" dirty="0" err="1" smtClean="0">
                <a:latin typeface="Verdana" pitchFamily="34" charset="0"/>
              </a:rPr>
              <a:t>rogram</a:t>
            </a:r>
            <a:r>
              <a:rPr lang="en-US" sz="1800" dirty="0" err="1" smtClean="0">
                <a:latin typeface="Verdana" pitchFamily="34" charset="0"/>
              </a:rPr>
              <a:t>ului</a:t>
            </a:r>
            <a:r>
              <a:rPr lang="en-US" sz="1800" dirty="0" smtClean="0">
                <a:latin typeface="Verdana" pitchFamily="34" charset="0"/>
              </a:rPr>
              <a:t> LLP-Erasmus</a:t>
            </a:r>
            <a:r>
              <a:rPr lang="ro-RO" sz="1800" dirty="0" smtClean="0">
                <a:latin typeface="Verdana" pitchFamily="34" charset="0"/>
              </a:rPr>
              <a:t> al Uniunii Europene in domeniul educației, </a:t>
            </a:r>
            <a:r>
              <a:rPr lang="ro-RO" sz="1800" dirty="0" err="1" smtClean="0">
                <a:latin typeface="Verdana" pitchFamily="34" charset="0"/>
              </a:rPr>
              <a:t>form</a:t>
            </a:r>
            <a:r>
              <a:rPr lang="en-US" sz="1800" dirty="0" smtClean="0">
                <a:latin typeface="Verdana" pitchFamily="34" charset="0"/>
              </a:rPr>
              <a:t>ă</a:t>
            </a:r>
            <a:r>
              <a:rPr lang="ro-RO" sz="1800" dirty="0" err="1" smtClean="0">
                <a:latin typeface="Verdana" pitchFamily="34" charset="0"/>
              </a:rPr>
              <a:t>rii</a:t>
            </a:r>
            <a:r>
              <a:rPr lang="ro-RO" sz="1800" dirty="0" smtClean="0">
                <a:latin typeface="Verdana" pitchFamily="34" charset="0"/>
              </a:rPr>
              <a:t> profesionale, tineretului </a:t>
            </a:r>
            <a:r>
              <a:rPr lang="vi-VN" sz="1800" dirty="0" smtClean="0">
                <a:latin typeface="Verdana" pitchFamily="34" charset="0"/>
              </a:rPr>
              <a:t>ș</a:t>
            </a:r>
            <a:r>
              <a:rPr lang="ro-RO" sz="1800" dirty="0" smtClean="0">
                <a:latin typeface="Verdana" pitchFamily="34" charset="0"/>
              </a:rPr>
              <a:t>i sportului.</a:t>
            </a:r>
            <a:endParaRPr lang="en-US" sz="1800" dirty="0" smtClean="0">
              <a:latin typeface="Verdana" pitchFamily="34" charset="0"/>
            </a:endParaRPr>
          </a:p>
          <a:p>
            <a:pPr algn="just">
              <a:buNone/>
            </a:pPr>
            <a:endParaRPr lang="en-US" sz="1800" dirty="0" smtClean="0">
              <a:latin typeface="Verdana" pitchFamily="34" charset="0"/>
            </a:endParaRPr>
          </a:p>
          <a:p>
            <a:pPr algn="just">
              <a:buFont typeface="Arial" charset="0"/>
              <a:buChar char="•"/>
            </a:pPr>
            <a:r>
              <a:rPr lang="en-US" sz="1800" dirty="0" smtClean="0">
                <a:latin typeface="Verdana" pitchFamily="34" charset="0"/>
              </a:rPr>
              <a:t> </a:t>
            </a:r>
            <a:r>
              <a:rPr lang="vi-VN" sz="1800" dirty="0" smtClean="0">
                <a:latin typeface="Verdana" pitchFamily="34" charset="0"/>
              </a:rPr>
              <a:t>Înlocuie</a:t>
            </a:r>
            <a:r>
              <a:rPr lang="en-US" sz="1800" dirty="0" smtClean="0">
                <a:latin typeface="Verdana" pitchFamily="34" charset="0"/>
              </a:rPr>
              <a:t>ş</a:t>
            </a:r>
            <a:r>
              <a:rPr lang="vi-VN" sz="1800" dirty="0" smtClean="0">
                <a:latin typeface="Verdana" pitchFamily="34" charset="0"/>
              </a:rPr>
              <a:t>te </a:t>
            </a:r>
            <a:r>
              <a:rPr lang="en-US" sz="1800" dirty="0" smtClean="0">
                <a:latin typeface="Verdana" pitchFamily="34" charset="0"/>
              </a:rPr>
              <a:t>ş</a:t>
            </a:r>
            <a:r>
              <a:rPr lang="vi-VN" sz="1800" dirty="0" smtClean="0">
                <a:latin typeface="Verdana" pitchFamily="34" charset="0"/>
              </a:rPr>
              <a:t>apte programe cu unul singur, fiind</a:t>
            </a:r>
            <a:r>
              <a:rPr lang="en-US" sz="1800" dirty="0" smtClean="0">
                <a:latin typeface="Verdana" pitchFamily="34" charset="0"/>
              </a:rPr>
              <a:t> </a:t>
            </a:r>
            <a:r>
              <a:rPr lang="vi-VN" sz="1800" dirty="0" smtClean="0">
                <a:latin typeface="Verdana" pitchFamily="34" charset="0"/>
              </a:rPr>
              <a:t>astfel mai u</a:t>
            </a:r>
            <a:r>
              <a:rPr lang="en-US" sz="1800" dirty="0" smtClean="0">
                <a:latin typeface="Verdana" pitchFamily="34" charset="0"/>
              </a:rPr>
              <a:t>ş</a:t>
            </a:r>
            <a:r>
              <a:rPr lang="vi-VN" sz="1800" dirty="0" smtClean="0">
                <a:latin typeface="Verdana" pitchFamily="34" charset="0"/>
              </a:rPr>
              <a:t>or de accesat.</a:t>
            </a:r>
            <a:endParaRPr lang="en-US" sz="1800" dirty="0" smtClean="0">
              <a:latin typeface="Verdana" pitchFamily="34" charset="0"/>
            </a:endParaRPr>
          </a:p>
          <a:p>
            <a:pPr algn="just"/>
            <a:endParaRPr lang="en-US" sz="1800" dirty="0" smtClean="0">
              <a:latin typeface="Verdana" pitchFamily="34" charset="0"/>
            </a:endParaRPr>
          </a:p>
          <a:p>
            <a:pPr algn="just">
              <a:buFont typeface="Arial" charset="0"/>
              <a:buChar char="•"/>
            </a:pPr>
            <a:r>
              <a:rPr lang="it-IT" sz="1800" dirty="0" smtClean="0">
                <a:latin typeface="Verdana" pitchFamily="34" charset="0"/>
              </a:rPr>
              <a:t> O oportunitate ce v</a:t>
            </a:r>
            <a:r>
              <a:rPr lang="vi-VN" sz="1800" dirty="0" smtClean="0">
                <a:latin typeface="Verdana" pitchFamily="34" charset="0"/>
              </a:rPr>
              <a:t>ă</a:t>
            </a:r>
            <a:r>
              <a:rPr lang="en-US" sz="1800" dirty="0" smtClean="0">
                <a:latin typeface="Verdana" pitchFamily="34" charset="0"/>
              </a:rPr>
              <a:t> </a:t>
            </a:r>
            <a:r>
              <a:rPr lang="it-IT" sz="1800" dirty="0" smtClean="0">
                <a:latin typeface="Verdana" pitchFamily="34" charset="0"/>
              </a:rPr>
              <a:t>poate transforma viața și cariera.</a:t>
            </a:r>
            <a:endParaRPr lang="ro-RO" sz="1800" dirty="0" smtClean="0">
              <a:latin typeface="Verdana" pitchFamily="34" charset="0"/>
            </a:endParaRPr>
          </a:p>
          <a:p>
            <a:endParaRPr lang="ro-RO"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normAutofit fontScale="90000"/>
          </a:bodyPr>
          <a:lstStyle/>
          <a:p>
            <a:pPr algn="ctr"/>
            <a:r>
              <a:rPr lang="en-US" b="1" dirty="0" smtClean="0">
                <a:solidFill>
                  <a:srgbClr val="FFC000"/>
                </a:solidFill>
                <a:latin typeface="Verdana" pitchFamily="34" charset="0"/>
              </a:rPr>
              <a:t/>
            </a:r>
            <a:br>
              <a:rPr lang="en-US" b="1" dirty="0" smtClean="0">
                <a:solidFill>
                  <a:srgbClr val="FFC000"/>
                </a:solidFill>
                <a:latin typeface="Verdana" pitchFamily="34" charset="0"/>
              </a:rPr>
            </a:br>
            <a:r>
              <a:rPr lang="en-US" b="1" dirty="0" err="1" smtClean="0">
                <a:solidFill>
                  <a:srgbClr val="0070C0"/>
                </a:solidFill>
                <a:latin typeface="Verdana" pitchFamily="34" charset="0"/>
              </a:rPr>
              <a:t>Stagiul</a:t>
            </a:r>
            <a:r>
              <a:rPr lang="en-US" b="1" dirty="0" smtClean="0">
                <a:solidFill>
                  <a:srgbClr val="0070C0"/>
                </a:solidFill>
                <a:latin typeface="Verdana" pitchFamily="34" charset="0"/>
              </a:rPr>
              <a:t> </a:t>
            </a:r>
            <a:r>
              <a:rPr lang="ro-RO" b="1" dirty="0" smtClean="0">
                <a:solidFill>
                  <a:srgbClr val="0070C0"/>
                </a:solidFill>
                <a:latin typeface="Verdana" pitchFamily="34" charset="0"/>
              </a:rPr>
              <a:t>Erasmus</a:t>
            </a:r>
            <a:r>
              <a:rPr lang="en-US" b="1" dirty="0" smtClean="0">
                <a:solidFill>
                  <a:srgbClr val="0070C0"/>
                </a:solidFill>
                <a:latin typeface="Verdana" pitchFamily="34" charset="0"/>
              </a:rPr>
              <a:t>+</a:t>
            </a:r>
            <a:r>
              <a:rPr lang="ro-RO" b="1" dirty="0" smtClean="0">
                <a:solidFill>
                  <a:srgbClr val="0070C0"/>
                </a:solidFill>
                <a:latin typeface="Verdana" pitchFamily="34" charset="0"/>
              </a:rPr>
              <a:t> de studiu</a:t>
            </a:r>
            <a:r>
              <a:rPr lang="ro-RO" dirty="0" smtClean="0"/>
              <a:t/>
            </a:r>
            <a:br>
              <a:rPr lang="ro-RO" dirty="0" smtClean="0"/>
            </a:br>
            <a:endParaRPr lang="ro-RO" dirty="0"/>
          </a:p>
        </p:txBody>
      </p:sp>
      <p:sp>
        <p:nvSpPr>
          <p:cNvPr id="3" name="Content Placeholder 2"/>
          <p:cNvSpPr>
            <a:spLocks noGrp="1"/>
          </p:cNvSpPr>
          <p:nvPr>
            <p:ph idx="1"/>
          </p:nvPr>
        </p:nvSpPr>
        <p:spPr/>
        <p:txBody>
          <a:bodyPr>
            <a:normAutofit fontScale="47500" lnSpcReduction="20000"/>
          </a:bodyPr>
          <a:lstStyle/>
          <a:p>
            <a:pPr>
              <a:buNone/>
            </a:pPr>
            <a:r>
              <a:rPr lang="en-US" dirty="0" smtClean="0">
                <a:solidFill>
                  <a:schemeClr val="bg1"/>
                </a:solidFill>
                <a:latin typeface="Verdana" pitchFamily="34" charset="0"/>
              </a:rPr>
              <a:t> </a:t>
            </a:r>
            <a:r>
              <a:rPr lang="ro-RO" dirty="0" smtClean="0">
                <a:solidFill>
                  <a:schemeClr val="bg1"/>
                </a:solidFill>
                <a:latin typeface="Verdana" pitchFamily="34" charset="0"/>
              </a:rPr>
              <a:t>Cuantumul lunar</a:t>
            </a:r>
            <a:r>
              <a:rPr lang="en-US" dirty="0" smtClean="0">
                <a:solidFill>
                  <a:schemeClr val="bg1"/>
                </a:solidFill>
                <a:latin typeface="Verdana" pitchFamily="34" charset="0"/>
              </a:rPr>
              <a:t>:</a:t>
            </a:r>
          </a:p>
          <a:p>
            <a:pPr algn="just"/>
            <a:endParaRPr lang="en-US" dirty="0" smtClean="0">
              <a:latin typeface="Verdana" pitchFamily="34" charset="0"/>
            </a:endParaRPr>
          </a:p>
          <a:p>
            <a:pPr algn="just">
              <a:buNone/>
            </a:pPr>
            <a:r>
              <a:rPr lang="en-US" b="1" dirty="0" smtClean="0">
                <a:solidFill>
                  <a:srgbClr val="0070C0"/>
                </a:solidFill>
                <a:latin typeface="Verdana" pitchFamily="34" charset="0"/>
              </a:rPr>
              <a:t>     -500 de Euro/</a:t>
            </a:r>
            <a:r>
              <a:rPr lang="en-US" b="1" dirty="0" err="1" smtClean="0">
                <a:solidFill>
                  <a:srgbClr val="0070C0"/>
                </a:solidFill>
                <a:latin typeface="Verdana" pitchFamily="34" charset="0"/>
              </a:rPr>
              <a:t>lun</a:t>
            </a:r>
            <a:r>
              <a:rPr lang="ro-RO" b="1" dirty="0" smtClean="0">
                <a:solidFill>
                  <a:srgbClr val="0070C0"/>
                </a:solidFill>
                <a:latin typeface="Verdana" pitchFamily="34" charset="0"/>
              </a:rPr>
              <a:t>ă</a:t>
            </a:r>
            <a:r>
              <a:rPr lang="en-US" dirty="0" smtClean="0">
                <a:latin typeface="Verdana" pitchFamily="34" charset="0"/>
              </a:rPr>
              <a:t>: Austria, </a:t>
            </a:r>
            <a:r>
              <a:rPr lang="en-US" dirty="0" err="1" smtClean="0">
                <a:latin typeface="Verdana" pitchFamily="34" charset="0"/>
              </a:rPr>
              <a:t>Danemarca</a:t>
            </a:r>
            <a:r>
              <a:rPr lang="en-US" dirty="0" smtClean="0">
                <a:latin typeface="Verdana" pitchFamily="34" charset="0"/>
              </a:rPr>
              <a:t>, </a:t>
            </a:r>
            <a:r>
              <a:rPr lang="en-US" dirty="0" err="1" smtClean="0">
                <a:latin typeface="Verdana" pitchFamily="34" charset="0"/>
              </a:rPr>
              <a:t>Finlanda</a:t>
            </a:r>
            <a:r>
              <a:rPr lang="en-US" dirty="0" smtClean="0">
                <a:latin typeface="Verdana" pitchFamily="34" charset="0"/>
              </a:rPr>
              <a:t>, Fran</a:t>
            </a:r>
            <a:r>
              <a:rPr lang="ro-RO" dirty="0" smtClean="0">
                <a:latin typeface="Verdana" pitchFamily="34" charset="0"/>
              </a:rPr>
              <a:t>ţ</a:t>
            </a:r>
            <a:r>
              <a:rPr lang="en-US" dirty="0" smtClean="0">
                <a:latin typeface="Verdana" pitchFamily="34" charset="0"/>
              </a:rPr>
              <a:t>a, </a:t>
            </a:r>
            <a:r>
              <a:rPr lang="en-US" dirty="0" err="1" smtClean="0">
                <a:latin typeface="Verdana" pitchFamily="34" charset="0"/>
              </a:rPr>
              <a:t>Irlanda</a:t>
            </a:r>
            <a:r>
              <a:rPr lang="en-US" dirty="0" smtClean="0">
                <a:latin typeface="Verdana" pitchFamily="34" charset="0"/>
              </a:rPr>
              <a:t>, Italia, Lichtenstein, </a:t>
            </a:r>
            <a:r>
              <a:rPr lang="en-US" dirty="0" err="1" smtClean="0">
                <a:latin typeface="Verdana" pitchFamily="34" charset="0"/>
              </a:rPr>
              <a:t>Norvegia</a:t>
            </a:r>
            <a:r>
              <a:rPr lang="en-US" dirty="0" smtClean="0">
                <a:latin typeface="Verdana" pitchFamily="34" charset="0"/>
              </a:rPr>
              <a:t>, </a:t>
            </a:r>
            <a:r>
              <a:rPr lang="en-US" dirty="0" err="1" smtClean="0">
                <a:latin typeface="Verdana" pitchFamily="34" charset="0"/>
              </a:rPr>
              <a:t>Suedia</a:t>
            </a:r>
            <a:r>
              <a:rPr lang="en-US" dirty="0" smtClean="0">
                <a:latin typeface="Verdana" pitchFamily="34" charset="0"/>
              </a:rPr>
              <a:t>, </a:t>
            </a:r>
            <a:r>
              <a:rPr lang="en-US" dirty="0" err="1" smtClean="0">
                <a:latin typeface="Verdana" pitchFamily="34" charset="0"/>
              </a:rPr>
              <a:t>Marea</a:t>
            </a:r>
            <a:r>
              <a:rPr lang="en-US" dirty="0" smtClean="0">
                <a:latin typeface="Verdana" pitchFamily="34" charset="0"/>
              </a:rPr>
              <a:t> Britanie, </a:t>
            </a:r>
            <a:r>
              <a:rPr lang="en-US" dirty="0" err="1" smtClean="0">
                <a:latin typeface="Verdana" pitchFamily="34" charset="0"/>
              </a:rPr>
              <a:t>Belgia</a:t>
            </a:r>
            <a:r>
              <a:rPr lang="en-US" dirty="0" smtClean="0">
                <a:latin typeface="Verdana" pitchFamily="34" charset="0"/>
              </a:rPr>
              <a:t>, </a:t>
            </a:r>
            <a:r>
              <a:rPr lang="en-US" dirty="0" err="1" smtClean="0">
                <a:latin typeface="Verdana" pitchFamily="34" charset="0"/>
              </a:rPr>
              <a:t>Croa</a:t>
            </a:r>
            <a:r>
              <a:rPr lang="ro-RO" dirty="0" smtClean="0">
                <a:latin typeface="Verdana" pitchFamily="34" charset="0"/>
              </a:rPr>
              <a:t>ţ</a:t>
            </a:r>
            <a:r>
              <a:rPr lang="en-US" dirty="0" err="1" smtClean="0">
                <a:latin typeface="Verdana" pitchFamily="34" charset="0"/>
              </a:rPr>
              <a:t>ia</a:t>
            </a:r>
            <a:r>
              <a:rPr lang="en-US" dirty="0" smtClean="0">
                <a:latin typeface="Verdana" pitchFamily="34" charset="0"/>
              </a:rPr>
              <a:t>, Rep. </a:t>
            </a:r>
            <a:r>
              <a:rPr lang="en-US" dirty="0" err="1" smtClean="0">
                <a:latin typeface="Verdana" pitchFamily="34" charset="0"/>
              </a:rPr>
              <a:t>Ceh</a:t>
            </a:r>
            <a:r>
              <a:rPr lang="ro-RO" dirty="0" smtClean="0">
                <a:latin typeface="Verdana" pitchFamily="34" charset="0"/>
              </a:rPr>
              <a:t>ă</a:t>
            </a:r>
            <a:r>
              <a:rPr lang="en-US" dirty="0" smtClean="0">
                <a:latin typeface="Verdana" pitchFamily="34" charset="0"/>
              </a:rPr>
              <a:t>, </a:t>
            </a:r>
            <a:r>
              <a:rPr lang="en-US" dirty="0" err="1" smtClean="0">
                <a:latin typeface="Verdana" pitchFamily="34" charset="0"/>
              </a:rPr>
              <a:t>Cipru</a:t>
            </a:r>
            <a:r>
              <a:rPr lang="en-US" dirty="0" smtClean="0">
                <a:latin typeface="Verdana" pitchFamily="34" charset="0"/>
              </a:rPr>
              <a:t>, Germania, </a:t>
            </a:r>
            <a:r>
              <a:rPr lang="en-US" dirty="0" err="1" smtClean="0">
                <a:latin typeface="Verdana" pitchFamily="34" charset="0"/>
              </a:rPr>
              <a:t>Grecia</a:t>
            </a:r>
            <a:r>
              <a:rPr lang="en-US" dirty="0" smtClean="0">
                <a:latin typeface="Verdana" pitchFamily="34" charset="0"/>
              </a:rPr>
              <a:t>, </a:t>
            </a:r>
            <a:r>
              <a:rPr lang="en-US" dirty="0" err="1" smtClean="0">
                <a:latin typeface="Verdana" pitchFamily="34" charset="0"/>
              </a:rPr>
              <a:t>Islanda</a:t>
            </a:r>
            <a:r>
              <a:rPr lang="en-US" dirty="0" smtClean="0">
                <a:latin typeface="Verdana" pitchFamily="34" charset="0"/>
              </a:rPr>
              <a:t>, Luxemburg, </a:t>
            </a:r>
            <a:r>
              <a:rPr lang="en-US" dirty="0" err="1" smtClean="0">
                <a:latin typeface="Verdana" pitchFamily="34" charset="0"/>
              </a:rPr>
              <a:t>Olanda</a:t>
            </a:r>
            <a:r>
              <a:rPr lang="en-US" dirty="0" smtClean="0">
                <a:latin typeface="Verdana" pitchFamily="34" charset="0"/>
              </a:rPr>
              <a:t>, </a:t>
            </a:r>
            <a:r>
              <a:rPr lang="en-US" dirty="0" err="1" smtClean="0">
                <a:latin typeface="Verdana" pitchFamily="34" charset="0"/>
              </a:rPr>
              <a:t>Portugalia</a:t>
            </a:r>
            <a:r>
              <a:rPr lang="en-US" dirty="0" smtClean="0">
                <a:latin typeface="Verdana" pitchFamily="34" charset="0"/>
              </a:rPr>
              <a:t>, Slovenia, </a:t>
            </a:r>
            <a:r>
              <a:rPr lang="en-US" dirty="0" err="1" smtClean="0">
                <a:latin typeface="Verdana" pitchFamily="34" charset="0"/>
              </a:rPr>
              <a:t>Spania</a:t>
            </a:r>
            <a:r>
              <a:rPr lang="en-US" dirty="0" smtClean="0">
                <a:latin typeface="Verdana" pitchFamily="34" charset="0"/>
              </a:rPr>
              <a:t>, </a:t>
            </a:r>
            <a:r>
              <a:rPr lang="en-US" dirty="0" err="1" smtClean="0">
                <a:latin typeface="Verdana" pitchFamily="34" charset="0"/>
              </a:rPr>
              <a:t>Turcia</a:t>
            </a:r>
            <a:r>
              <a:rPr lang="en-US" dirty="0" smtClean="0">
                <a:latin typeface="Verdana" pitchFamily="34" charset="0"/>
              </a:rPr>
              <a:t>;</a:t>
            </a:r>
            <a:endParaRPr lang="en-US" sz="1100" dirty="0" smtClean="0">
              <a:latin typeface="Verdana" pitchFamily="34" charset="0"/>
            </a:endParaRPr>
          </a:p>
          <a:p>
            <a:pPr algn="just"/>
            <a:endParaRPr lang="en-US" dirty="0" smtClean="0">
              <a:latin typeface="Verdana" pitchFamily="34" charset="0"/>
            </a:endParaRPr>
          </a:p>
          <a:p>
            <a:pPr algn="just">
              <a:buNone/>
            </a:pPr>
            <a:r>
              <a:rPr lang="en-US" b="1" dirty="0" smtClean="0">
                <a:latin typeface="Verdana" pitchFamily="34" charset="0"/>
              </a:rPr>
              <a:t>    </a:t>
            </a:r>
            <a:r>
              <a:rPr lang="en-US" b="1" dirty="0" smtClean="0">
                <a:solidFill>
                  <a:srgbClr val="0070C0"/>
                </a:solidFill>
                <a:latin typeface="Verdana" pitchFamily="34" charset="0"/>
              </a:rPr>
              <a:t>-450 de Euro/</a:t>
            </a:r>
            <a:r>
              <a:rPr lang="en-US" b="1" dirty="0" err="1" smtClean="0">
                <a:solidFill>
                  <a:srgbClr val="0070C0"/>
                </a:solidFill>
                <a:latin typeface="Verdana" pitchFamily="34" charset="0"/>
              </a:rPr>
              <a:t>lun</a:t>
            </a:r>
            <a:r>
              <a:rPr lang="ro-RO" b="1" dirty="0" smtClean="0">
                <a:solidFill>
                  <a:srgbClr val="0070C0"/>
                </a:solidFill>
                <a:latin typeface="Verdana" pitchFamily="34" charset="0"/>
              </a:rPr>
              <a:t>ă</a:t>
            </a:r>
            <a:r>
              <a:rPr lang="en-US" dirty="0" smtClean="0">
                <a:latin typeface="Verdana" pitchFamily="34" charset="0"/>
              </a:rPr>
              <a:t>: Bulgaria, Estonia, </a:t>
            </a:r>
            <a:r>
              <a:rPr lang="en-US" dirty="0" err="1" smtClean="0">
                <a:latin typeface="Verdana" pitchFamily="34" charset="0"/>
              </a:rPr>
              <a:t>Ungaria</a:t>
            </a:r>
            <a:r>
              <a:rPr lang="en-US" dirty="0" smtClean="0">
                <a:latin typeface="Verdana" pitchFamily="34" charset="0"/>
              </a:rPr>
              <a:t>, </a:t>
            </a:r>
            <a:r>
              <a:rPr lang="en-US" dirty="0" err="1" smtClean="0">
                <a:latin typeface="Verdana" pitchFamily="34" charset="0"/>
              </a:rPr>
              <a:t>Letonia</a:t>
            </a:r>
            <a:r>
              <a:rPr lang="en-US" dirty="0" smtClean="0">
                <a:latin typeface="Verdana" pitchFamily="34" charset="0"/>
              </a:rPr>
              <a:t>, </a:t>
            </a:r>
            <a:r>
              <a:rPr lang="en-US" dirty="0" err="1" smtClean="0">
                <a:latin typeface="Verdana" pitchFamily="34" charset="0"/>
              </a:rPr>
              <a:t>Lituania</a:t>
            </a:r>
            <a:r>
              <a:rPr lang="en-US" dirty="0" smtClean="0">
                <a:latin typeface="Verdana" pitchFamily="34" charset="0"/>
              </a:rPr>
              <a:t>, Malta, </a:t>
            </a:r>
            <a:r>
              <a:rPr lang="en-US" dirty="0" err="1" smtClean="0">
                <a:latin typeface="Verdana" pitchFamily="34" charset="0"/>
              </a:rPr>
              <a:t>Polonia</a:t>
            </a:r>
            <a:r>
              <a:rPr lang="en-US" dirty="0" smtClean="0">
                <a:latin typeface="Verdana" pitchFamily="34" charset="0"/>
              </a:rPr>
              <a:t>, </a:t>
            </a:r>
            <a:r>
              <a:rPr lang="en-US" dirty="0" err="1" smtClean="0">
                <a:latin typeface="Verdana" pitchFamily="34" charset="0"/>
              </a:rPr>
              <a:t>Slovacia</a:t>
            </a:r>
            <a:r>
              <a:rPr lang="en-US" dirty="0" smtClean="0">
                <a:latin typeface="Verdana" pitchFamily="34" charset="0"/>
              </a:rPr>
              <a:t>, Macedonia.</a:t>
            </a:r>
          </a:p>
          <a:p>
            <a:pPr algn="just"/>
            <a:endParaRPr lang="en-US" dirty="0" smtClean="0">
              <a:latin typeface="Verdana" pitchFamily="34" charset="0"/>
            </a:endParaRPr>
          </a:p>
          <a:p>
            <a:pPr algn="just">
              <a:buNone/>
            </a:pPr>
            <a:r>
              <a:rPr lang="ro-RO" b="1" dirty="0" smtClean="0">
                <a:solidFill>
                  <a:srgbClr val="0070C0"/>
                </a:solidFill>
                <a:latin typeface="Verdana" pitchFamily="34" charset="0"/>
              </a:rPr>
              <a:t>Durata</a:t>
            </a:r>
            <a:r>
              <a:rPr lang="en-US" b="1" dirty="0" smtClean="0">
                <a:solidFill>
                  <a:srgbClr val="0070C0"/>
                </a:solidFill>
                <a:latin typeface="Verdana" pitchFamily="34" charset="0"/>
              </a:rPr>
              <a:t> </a:t>
            </a:r>
            <a:r>
              <a:rPr lang="en-US" b="1" dirty="0" err="1" smtClean="0">
                <a:solidFill>
                  <a:srgbClr val="0070C0"/>
                </a:solidFill>
                <a:latin typeface="Verdana" pitchFamily="34" charset="0"/>
              </a:rPr>
              <a:t>stagiului</a:t>
            </a:r>
            <a:r>
              <a:rPr lang="en-US" dirty="0" smtClean="0">
                <a:latin typeface="Verdana" pitchFamily="34" charset="0"/>
              </a:rPr>
              <a:t>= </a:t>
            </a:r>
            <a:r>
              <a:rPr lang="ro-RO" dirty="0" smtClean="0">
                <a:latin typeface="Verdana" pitchFamily="34" charset="0"/>
              </a:rPr>
              <a:t>durata semestrului la</a:t>
            </a:r>
            <a:r>
              <a:rPr lang="en-US" dirty="0" smtClean="0">
                <a:latin typeface="Verdana" pitchFamily="34" charset="0"/>
              </a:rPr>
              <a:t> </a:t>
            </a:r>
            <a:r>
              <a:rPr lang="ro-RO" dirty="0" smtClean="0">
                <a:latin typeface="Verdana" pitchFamily="34" charset="0"/>
              </a:rPr>
              <a:t>universitatea partener</a:t>
            </a:r>
            <a:r>
              <a:rPr lang="en-US" dirty="0" smtClean="0">
                <a:latin typeface="Verdana" pitchFamily="34" charset="0"/>
              </a:rPr>
              <a:t> (</a:t>
            </a:r>
            <a:r>
              <a:rPr lang="en-US" dirty="0" err="1" smtClean="0">
                <a:latin typeface="Verdana" pitchFamily="34" charset="0"/>
              </a:rPr>
              <a:t>cursuri</a:t>
            </a:r>
            <a:r>
              <a:rPr lang="en-US" dirty="0" smtClean="0">
                <a:latin typeface="Verdana" pitchFamily="34" charset="0"/>
              </a:rPr>
              <a:t>+</a:t>
            </a:r>
          </a:p>
          <a:p>
            <a:pPr algn="just">
              <a:buNone/>
            </a:pPr>
            <a:r>
              <a:rPr lang="en-US" dirty="0" err="1" smtClean="0">
                <a:latin typeface="Verdana" pitchFamily="34" charset="0"/>
              </a:rPr>
              <a:t>sesiunea</a:t>
            </a:r>
            <a:r>
              <a:rPr lang="en-US" dirty="0" smtClean="0">
                <a:latin typeface="Verdana" pitchFamily="34" charset="0"/>
              </a:rPr>
              <a:t> de </a:t>
            </a:r>
            <a:r>
              <a:rPr lang="en-US" dirty="0" err="1" smtClean="0">
                <a:latin typeface="Verdana" pitchFamily="34" charset="0"/>
              </a:rPr>
              <a:t>examene</a:t>
            </a:r>
            <a:r>
              <a:rPr lang="en-US" dirty="0" smtClean="0">
                <a:latin typeface="Verdana" pitchFamily="34" charset="0"/>
              </a:rPr>
              <a:t>, NU </a:t>
            </a:r>
            <a:r>
              <a:rPr lang="ro-RO" dirty="0" smtClean="0">
                <a:latin typeface="Verdana" pitchFamily="34" charset="0"/>
              </a:rPr>
              <a:t>şi restanţe</a:t>
            </a:r>
            <a:r>
              <a:rPr lang="en-US" dirty="0" smtClean="0">
                <a:latin typeface="Verdana" pitchFamily="34" charset="0"/>
              </a:rPr>
              <a:t>)</a:t>
            </a:r>
          </a:p>
          <a:p>
            <a:pPr algn="just">
              <a:buNone/>
            </a:pPr>
            <a:endParaRPr lang="en-US" dirty="0" smtClean="0">
              <a:latin typeface="Verdana" pitchFamily="34" charset="0"/>
            </a:endParaRPr>
          </a:p>
          <a:p>
            <a:pPr algn="just">
              <a:buNone/>
            </a:pPr>
            <a:r>
              <a:rPr lang="ro-RO" dirty="0" smtClean="0">
                <a:latin typeface="Verdana" pitchFamily="34" charset="0"/>
              </a:rPr>
              <a:t>Prelungirea </a:t>
            </a:r>
            <a:r>
              <a:rPr lang="en-US" dirty="0" err="1" smtClean="0">
                <a:latin typeface="Verdana" pitchFamily="34" charset="0"/>
              </a:rPr>
              <a:t>stagiului</a:t>
            </a:r>
            <a:r>
              <a:rPr lang="ro-RO" dirty="0" smtClean="0">
                <a:latin typeface="Verdana" pitchFamily="34" charset="0"/>
              </a:rPr>
              <a:t> poate fi acordată doar pentru cei care pleacă în</a:t>
            </a:r>
            <a:endParaRPr lang="en-US" dirty="0" smtClean="0">
              <a:latin typeface="Verdana" pitchFamily="34" charset="0"/>
            </a:endParaRPr>
          </a:p>
          <a:p>
            <a:pPr algn="just">
              <a:buNone/>
            </a:pPr>
            <a:r>
              <a:rPr lang="ro-RO" dirty="0" smtClean="0">
                <a:latin typeface="Verdana" pitchFamily="34" charset="0"/>
              </a:rPr>
              <a:t>semestrul I</a:t>
            </a:r>
            <a:r>
              <a:rPr lang="en-US" dirty="0" smtClean="0">
                <a:latin typeface="Verdana" pitchFamily="34" charset="0"/>
              </a:rPr>
              <a:t>.</a:t>
            </a:r>
          </a:p>
          <a:p>
            <a:pPr algn="just"/>
            <a:endParaRPr lang="ro-RO" dirty="0" smtClean="0">
              <a:latin typeface="Verdana" pitchFamily="34" charset="0"/>
            </a:endParaRPr>
          </a:p>
          <a:p>
            <a:pPr algn="just">
              <a:buNone/>
            </a:pPr>
            <a:r>
              <a:rPr lang="ro-RO" dirty="0" smtClean="0">
                <a:latin typeface="Verdana" pitchFamily="34" charset="0"/>
              </a:rPr>
              <a:t>Statut de student Erasmus</a:t>
            </a:r>
            <a:r>
              <a:rPr lang="en-US" dirty="0" smtClean="0">
                <a:latin typeface="Verdana" pitchFamily="34" charset="0"/>
              </a:rPr>
              <a:t>+</a:t>
            </a:r>
            <a:r>
              <a:rPr lang="ro-RO" dirty="0" smtClean="0">
                <a:latin typeface="Verdana" pitchFamily="34" charset="0"/>
              </a:rPr>
              <a:t>: până la 30 septembrie </a:t>
            </a:r>
            <a:r>
              <a:rPr lang="ro-RO" dirty="0" smtClean="0">
                <a:latin typeface="Verdana" pitchFamily="34" charset="0"/>
              </a:rPr>
              <a:t>201</a:t>
            </a:r>
            <a:r>
              <a:rPr lang="en-US" dirty="0" smtClean="0">
                <a:latin typeface="Verdana" pitchFamily="34" charset="0"/>
              </a:rPr>
              <a:t>6</a:t>
            </a:r>
            <a:r>
              <a:rPr lang="ro-RO" dirty="0" smtClean="0">
                <a:latin typeface="Verdana" pitchFamily="34" charset="0"/>
              </a:rPr>
              <a:t> </a:t>
            </a:r>
            <a:r>
              <a:rPr lang="ro-RO" dirty="0" smtClean="0">
                <a:latin typeface="Verdana" pitchFamily="34" charset="0"/>
              </a:rPr>
              <a:t>cel târziu.</a:t>
            </a:r>
          </a:p>
          <a:p>
            <a:endParaRPr lang="ro-RO"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normAutofit fontScale="90000"/>
          </a:bodyPr>
          <a:lstStyle/>
          <a:p>
            <a:pPr algn="ctr"/>
            <a:r>
              <a:rPr lang="en-US" b="1" dirty="0" smtClean="0">
                <a:solidFill>
                  <a:srgbClr val="FFCC66"/>
                </a:solidFill>
                <a:latin typeface="Verdana" pitchFamily="34" charset="0"/>
              </a:rPr>
              <a:t/>
            </a:r>
            <a:br>
              <a:rPr lang="en-US" b="1" dirty="0" smtClean="0">
                <a:solidFill>
                  <a:srgbClr val="FFCC66"/>
                </a:solidFill>
                <a:latin typeface="Verdana" pitchFamily="34" charset="0"/>
              </a:rPr>
            </a:br>
            <a:r>
              <a:rPr lang="en-US" sz="3600" b="1" dirty="0" err="1" smtClean="0">
                <a:solidFill>
                  <a:srgbClr val="0070C0"/>
                </a:solidFill>
                <a:latin typeface="Verdana" pitchFamily="34" charset="0"/>
              </a:rPr>
              <a:t>Organizarea</a:t>
            </a:r>
            <a:r>
              <a:rPr lang="en-US" sz="3600" b="1" dirty="0" smtClean="0">
                <a:solidFill>
                  <a:srgbClr val="0070C0"/>
                </a:solidFill>
                <a:latin typeface="Verdana" pitchFamily="34" charset="0"/>
              </a:rPr>
              <a:t> </a:t>
            </a:r>
            <a:r>
              <a:rPr lang="en-US" sz="3600" b="1" dirty="0" err="1" smtClean="0">
                <a:solidFill>
                  <a:srgbClr val="0070C0"/>
                </a:solidFill>
                <a:latin typeface="Verdana" pitchFamily="34" charset="0"/>
              </a:rPr>
              <a:t>stagiilor</a:t>
            </a:r>
            <a:r>
              <a:rPr lang="en-US" sz="3600" b="1" dirty="0" smtClean="0">
                <a:solidFill>
                  <a:srgbClr val="0070C0"/>
                </a:solidFill>
                <a:latin typeface="Verdana" pitchFamily="34" charset="0"/>
              </a:rPr>
              <a:t> de </a:t>
            </a:r>
            <a:r>
              <a:rPr lang="en-US" sz="3600" b="1" dirty="0" err="1" smtClean="0">
                <a:solidFill>
                  <a:srgbClr val="0070C0"/>
                </a:solidFill>
                <a:latin typeface="Verdana" pitchFamily="34" charset="0"/>
              </a:rPr>
              <a:t>studiu</a:t>
            </a:r>
            <a:r>
              <a:rPr lang="en-US" b="1" dirty="0" smtClean="0">
                <a:solidFill>
                  <a:srgbClr val="FFCC66"/>
                </a:solidFill>
              </a:rPr>
              <a:t/>
            </a:r>
            <a:br>
              <a:rPr lang="en-US" b="1" dirty="0" smtClean="0">
                <a:solidFill>
                  <a:srgbClr val="FFCC66"/>
                </a:solidFill>
              </a:rPr>
            </a:br>
            <a:endParaRPr lang="ro-RO" dirty="0"/>
          </a:p>
        </p:txBody>
      </p:sp>
      <p:sp>
        <p:nvSpPr>
          <p:cNvPr id="3" name="Content Placeholder 2"/>
          <p:cNvSpPr>
            <a:spLocks noGrp="1"/>
          </p:cNvSpPr>
          <p:nvPr>
            <p:ph idx="1"/>
          </p:nvPr>
        </p:nvSpPr>
        <p:spPr>
          <a:xfrm>
            <a:off x="1435608" y="1643050"/>
            <a:ext cx="7498080" cy="4143404"/>
          </a:xfrm>
        </p:spPr>
        <p:txBody>
          <a:bodyPr>
            <a:normAutofit/>
          </a:bodyPr>
          <a:lstStyle/>
          <a:p>
            <a:pPr algn="just">
              <a:lnSpc>
                <a:spcPct val="90000"/>
              </a:lnSpc>
              <a:buNone/>
            </a:pPr>
            <a:endParaRPr lang="en-US" sz="1600" dirty="0" smtClean="0">
              <a:latin typeface="Verdana" pitchFamily="34" charset="0"/>
            </a:endParaRPr>
          </a:p>
          <a:p>
            <a:pPr marL="87313" indent="-4763" algn="just">
              <a:lnSpc>
                <a:spcPct val="90000"/>
              </a:lnSpc>
              <a:buNone/>
            </a:pPr>
            <a:r>
              <a:rPr lang="ro-RO" sz="1600" dirty="0" smtClean="0">
                <a:latin typeface="Verdana" pitchFamily="34" charset="0"/>
              </a:rPr>
              <a:t>Dosarul de trimis la universitatea gazdă </a:t>
            </a:r>
            <a:r>
              <a:rPr lang="en-US" sz="1600" dirty="0" err="1" smtClean="0">
                <a:latin typeface="Verdana" pitchFamily="34" charset="0"/>
              </a:rPr>
              <a:t>cuprinde</a:t>
            </a:r>
            <a:r>
              <a:rPr lang="ro-RO" sz="1600" dirty="0" smtClean="0">
                <a:latin typeface="Verdana" pitchFamily="34" charset="0"/>
              </a:rPr>
              <a:t> OBLIGATORIU</a:t>
            </a:r>
            <a:r>
              <a:rPr lang="en-US" sz="1600" dirty="0" smtClean="0">
                <a:latin typeface="Verdana" pitchFamily="34" charset="0"/>
              </a:rPr>
              <a:t>:</a:t>
            </a:r>
            <a:endParaRPr lang="ro-RO" sz="1600" dirty="0" smtClean="0">
              <a:latin typeface="Verdana" pitchFamily="34" charset="0"/>
            </a:endParaRPr>
          </a:p>
          <a:p>
            <a:pPr marL="87313" indent="-4763" algn="just">
              <a:lnSpc>
                <a:spcPct val="90000"/>
              </a:lnSpc>
              <a:buNone/>
            </a:pPr>
            <a:endParaRPr lang="en-US" sz="900" dirty="0" smtClean="0">
              <a:latin typeface="Verdana" pitchFamily="34" charset="0"/>
            </a:endParaRPr>
          </a:p>
          <a:p>
            <a:pPr algn="just">
              <a:lnSpc>
                <a:spcPct val="90000"/>
              </a:lnSpc>
            </a:pPr>
            <a:r>
              <a:rPr lang="ro-RO" sz="1600" dirty="0" smtClean="0">
                <a:latin typeface="Verdana" pitchFamily="34" charset="0"/>
              </a:rPr>
              <a:t>Contractul de studii (</a:t>
            </a:r>
            <a:r>
              <a:rPr lang="ro-RO" sz="1600" i="1" dirty="0" err="1" smtClean="0">
                <a:latin typeface="Verdana" pitchFamily="34" charset="0"/>
              </a:rPr>
              <a:t>Learning</a:t>
            </a:r>
            <a:r>
              <a:rPr lang="ro-RO" sz="1600" i="1" dirty="0" smtClean="0">
                <a:latin typeface="Verdana" pitchFamily="34" charset="0"/>
              </a:rPr>
              <a:t> Agreement</a:t>
            </a:r>
            <a:r>
              <a:rPr lang="ro-RO" sz="1600" dirty="0" smtClean="0">
                <a:latin typeface="Verdana" pitchFamily="34" charset="0"/>
              </a:rPr>
              <a:t>) semnat de reprezentanţii UAIC</a:t>
            </a:r>
            <a:r>
              <a:rPr lang="en-US" sz="1600" dirty="0" smtClean="0">
                <a:latin typeface="Verdana" pitchFamily="34" charset="0"/>
              </a:rPr>
              <a:t>;</a:t>
            </a:r>
            <a:r>
              <a:rPr lang="ro-RO" sz="1600" dirty="0" smtClean="0">
                <a:latin typeface="Verdana" pitchFamily="34" charset="0"/>
              </a:rPr>
              <a:t> va fi semnat de universitatea gazdă și trimis înapoi studentului;</a:t>
            </a:r>
          </a:p>
          <a:p>
            <a:pPr algn="just">
              <a:lnSpc>
                <a:spcPct val="90000"/>
              </a:lnSpc>
            </a:pPr>
            <a:r>
              <a:rPr lang="ro-RO" sz="1600" dirty="0" smtClean="0">
                <a:latin typeface="Verdana" pitchFamily="34" charset="0"/>
              </a:rPr>
              <a:t>Formularul de candidatură pentru stagiu (</a:t>
            </a:r>
            <a:r>
              <a:rPr lang="ro-RO" sz="1600" i="1" dirty="0" smtClean="0">
                <a:latin typeface="Verdana" pitchFamily="34" charset="0"/>
              </a:rPr>
              <a:t>Student </a:t>
            </a:r>
            <a:r>
              <a:rPr lang="ro-RO" sz="1600" i="1" dirty="0" err="1" smtClean="0">
                <a:latin typeface="Verdana" pitchFamily="34" charset="0"/>
              </a:rPr>
              <a:t>Application</a:t>
            </a:r>
            <a:r>
              <a:rPr lang="ro-RO" sz="1600" i="1" dirty="0" smtClean="0">
                <a:latin typeface="Verdana" pitchFamily="34" charset="0"/>
              </a:rPr>
              <a:t> </a:t>
            </a:r>
            <a:r>
              <a:rPr lang="ro-RO" sz="1600" i="1" dirty="0" err="1" smtClean="0">
                <a:latin typeface="Verdana" pitchFamily="34" charset="0"/>
              </a:rPr>
              <a:t>Form</a:t>
            </a:r>
            <a:r>
              <a:rPr lang="en-US" sz="1600" i="1" dirty="0" smtClean="0">
                <a:latin typeface="Verdana" pitchFamily="34" charset="0"/>
              </a:rPr>
              <a:t> - </a:t>
            </a:r>
            <a:r>
              <a:rPr lang="ro-RO" sz="1600" dirty="0" smtClean="0">
                <a:latin typeface="Verdana" pitchFamily="34" charset="0"/>
              </a:rPr>
              <a:t>de pe site-ul universităţii gazdă).</a:t>
            </a:r>
          </a:p>
          <a:p>
            <a:pPr algn="just">
              <a:lnSpc>
                <a:spcPct val="90000"/>
              </a:lnSpc>
              <a:buFont typeface="Arial" charset="0"/>
              <a:buChar char="•"/>
            </a:pPr>
            <a:endParaRPr lang="en-US" sz="1000" dirty="0" smtClean="0">
              <a:latin typeface="Verdana" pitchFamily="34" charset="0"/>
            </a:endParaRPr>
          </a:p>
          <a:p>
            <a:pPr algn="just">
              <a:lnSpc>
                <a:spcPct val="90000"/>
              </a:lnSpc>
              <a:buNone/>
            </a:pPr>
            <a:r>
              <a:rPr lang="ro-RO" sz="1500" dirty="0" smtClean="0">
                <a:latin typeface="Verdana" pitchFamily="34" charset="0"/>
              </a:rPr>
              <a:t>Î</a:t>
            </a:r>
            <a:r>
              <a:rPr lang="en-US" sz="1500" dirty="0" smtClean="0">
                <a:latin typeface="Verdana" pitchFamily="34" charset="0"/>
              </a:rPr>
              <a:t>n </a:t>
            </a:r>
            <a:r>
              <a:rPr lang="en-US" sz="1500" dirty="0" err="1" smtClean="0">
                <a:latin typeface="Verdana" pitchFamily="34" charset="0"/>
              </a:rPr>
              <a:t>func</a:t>
            </a:r>
            <a:r>
              <a:rPr lang="ro-RO" sz="1500" dirty="0" smtClean="0">
                <a:latin typeface="Verdana" pitchFamily="34" charset="0"/>
              </a:rPr>
              <a:t>ţ</a:t>
            </a:r>
            <a:r>
              <a:rPr lang="en-US" sz="1500" dirty="0" err="1" smtClean="0">
                <a:latin typeface="Verdana" pitchFamily="34" charset="0"/>
              </a:rPr>
              <a:t>ie</a:t>
            </a:r>
            <a:r>
              <a:rPr lang="en-US" sz="1500" dirty="0" smtClean="0">
                <a:latin typeface="Verdana" pitchFamily="34" charset="0"/>
              </a:rPr>
              <a:t> de </a:t>
            </a:r>
            <a:r>
              <a:rPr lang="en-US" sz="1500" dirty="0" err="1" smtClean="0">
                <a:latin typeface="Verdana" pitchFamily="34" charset="0"/>
              </a:rPr>
              <a:t>cerin</a:t>
            </a:r>
            <a:r>
              <a:rPr lang="ro-RO" sz="1500" dirty="0" smtClean="0">
                <a:latin typeface="Verdana" pitchFamily="34" charset="0"/>
              </a:rPr>
              <a:t>ţ</a:t>
            </a:r>
            <a:r>
              <a:rPr lang="en-US" sz="1500" dirty="0" err="1" smtClean="0">
                <a:latin typeface="Verdana" pitchFamily="34" charset="0"/>
              </a:rPr>
              <a:t>ele</a:t>
            </a:r>
            <a:r>
              <a:rPr lang="en-US" sz="1500" dirty="0" smtClean="0">
                <a:latin typeface="Verdana" pitchFamily="34" charset="0"/>
              </a:rPr>
              <a:t> </a:t>
            </a:r>
            <a:r>
              <a:rPr lang="en-US" sz="1500" dirty="0" err="1" smtClean="0">
                <a:latin typeface="Verdana" pitchFamily="34" charset="0"/>
              </a:rPr>
              <a:t>universit</a:t>
            </a:r>
            <a:r>
              <a:rPr lang="ro-RO" sz="1500" dirty="0" err="1" smtClean="0">
                <a:latin typeface="Verdana" pitchFamily="34" charset="0"/>
              </a:rPr>
              <a:t>ăţ</a:t>
            </a:r>
            <a:r>
              <a:rPr lang="en-US" sz="1500" dirty="0" smtClean="0">
                <a:latin typeface="Verdana" pitchFamily="34" charset="0"/>
              </a:rPr>
              <a:t>ii </a:t>
            </a:r>
            <a:r>
              <a:rPr lang="en-US" sz="1500" dirty="0" err="1" smtClean="0">
                <a:latin typeface="Verdana" pitchFamily="34" charset="0"/>
              </a:rPr>
              <a:t>partener</a:t>
            </a:r>
            <a:r>
              <a:rPr lang="ro-RO" sz="1500" dirty="0" smtClean="0">
                <a:latin typeface="Verdana" pitchFamily="34" charset="0"/>
              </a:rPr>
              <a:t>e</a:t>
            </a:r>
            <a:r>
              <a:rPr lang="en-US" sz="1500" dirty="0" smtClean="0">
                <a:latin typeface="Verdana" pitchFamily="34" charset="0"/>
              </a:rPr>
              <a:t>, </a:t>
            </a:r>
            <a:r>
              <a:rPr lang="ro-RO" sz="1500" dirty="0" smtClean="0">
                <a:latin typeface="Verdana" pitchFamily="34" charset="0"/>
              </a:rPr>
              <a:t>dosarul poate cuprinde și:</a:t>
            </a:r>
          </a:p>
          <a:p>
            <a:pPr algn="just">
              <a:lnSpc>
                <a:spcPct val="90000"/>
              </a:lnSpc>
              <a:buNone/>
            </a:pPr>
            <a:endParaRPr lang="en-US" sz="900" dirty="0" smtClean="0">
              <a:latin typeface="Verdana" pitchFamily="34" charset="0"/>
            </a:endParaRPr>
          </a:p>
          <a:p>
            <a:pPr algn="just">
              <a:lnSpc>
                <a:spcPct val="90000"/>
              </a:lnSpc>
            </a:pPr>
            <a:r>
              <a:rPr lang="ro-RO" sz="1600" dirty="0" smtClean="0">
                <a:latin typeface="Verdana" pitchFamily="34" charset="0"/>
              </a:rPr>
              <a:t>Formularul de cazare (de pe site-ul universităţii gazdă)</a:t>
            </a:r>
            <a:endParaRPr lang="en-US" sz="1600" dirty="0" smtClean="0">
              <a:latin typeface="Verdana" pitchFamily="34" charset="0"/>
            </a:endParaRPr>
          </a:p>
          <a:p>
            <a:pPr algn="just">
              <a:lnSpc>
                <a:spcPct val="90000"/>
              </a:lnSpc>
            </a:pPr>
            <a:r>
              <a:rPr lang="ro-RO" sz="1600" dirty="0" smtClean="0">
                <a:latin typeface="Verdana" pitchFamily="34" charset="0"/>
              </a:rPr>
              <a:t>O scrisoare semnată de Coordonatorul Erasmus al facultăţii</a:t>
            </a:r>
            <a:r>
              <a:rPr lang="en-US" sz="1600" dirty="0" smtClean="0">
                <a:latin typeface="Verdana" pitchFamily="34" charset="0"/>
              </a:rPr>
              <a:t>;</a:t>
            </a:r>
            <a:endParaRPr lang="ro-RO" sz="1600" dirty="0" smtClean="0">
              <a:latin typeface="Verdana" pitchFamily="34" charset="0"/>
            </a:endParaRPr>
          </a:p>
          <a:p>
            <a:pPr algn="just">
              <a:lnSpc>
                <a:spcPct val="90000"/>
              </a:lnSpc>
            </a:pPr>
            <a:r>
              <a:rPr lang="ro-RO" sz="1600" dirty="0" smtClean="0">
                <a:latin typeface="Verdana" pitchFamily="34" charset="0"/>
              </a:rPr>
              <a:t>Alte adeverințe / certificate.</a:t>
            </a:r>
            <a:endParaRPr lang="en-US" sz="1600" dirty="0" smtClean="0">
              <a:latin typeface="Verdana" pitchFamily="34" charset="0"/>
            </a:endParaRPr>
          </a:p>
          <a:p>
            <a:pPr>
              <a:buNone/>
            </a:pPr>
            <a:endParaRPr lang="ro-RO"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35608" y="142852"/>
            <a:ext cx="7498080" cy="1274786"/>
          </a:xfrm>
        </p:spPr>
        <p:txBody>
          <a:bodyPr>
            <a:normAutofit fontScale="90000"/>
          </a:bodyPr>
          <a:lstStyle/>
          <a:p>
            <a:pPr algn="ctr">
              <a:lnSpc>
                <a:spcPct val="80000"/>
              </a:lnSpc>
            </a:pPr>
            <a:r>
              <a:rPr lang="en-US" sz="3100" b="1" dirty="0" smtClean="0">
                <a:latin typeface="Verdana" pitchFamily="34" charset="0"/>
              </a:rPr>
              <a:t/>
            </a:r>
            <a:br>
              <a:rPr lang="en-US" sz="3100" b="1" dirty="0" smtClean="0">
                <a:latin typeface="Verdana" pitchFamily="34" charset="0"/>
              </a:rPr>
            </a:br>
            <a:r>
              <a:rPr lang="ro-RO" sz="2200" b="1" dirty="0" smtClean="0">
                <a:solidFill>
                  <a:srgbClr val="0070C0"/>
                </a:solidFill>
                <a:latin typeface="Verdana" pitchFamily="34" charset="0"/>
              </a:rPr>
              <a:t>Contractul de studii </a:t>
            </a:r>
            <a:r>
              <a:rPr lang="en-US" sz="2200" b="1" dirty="0" smtClean="0">
                <a:solidFill>
                  <a:srgbClr val="0070C0"/>
                </a:solidFill>
                <a:latin typeface="Verdana" pitchFamily="34" charset="0"/>
              </a:rPr>
              <a:t/>
            </a:r>
            <a:br>
              <a:rPr lang="en-US" sz="2200" b="1" dirty="0" smtClean="0">
                <a:solidFill>
                  <a:srgbClr val="0070C0"/>
                </a:solidFill>
                <a:latin typeface="Verdana" pitchFamily="34" charset="0"/>
              </a:rPr>
            </a:br>
            <a:r>
              <a:rPr lang="en-US" sz="2200" b="1" dirty="0" smtClean="0">
                <a:solidFill>
                  <a:srgbClr val="0070C0"/>
                </a:solidFill>
                <a:latin typeface="Verdana" pitchFamily="34" charset="0"/>
              </a:rPr>
              <a:t/>
            </a:r>
            <a:br>
              <a:rPr lang="en-US" sz="2200" b="1" dirty="0" smtClean="0">
                <a:solidFill>
                  <a:srgbClr val="0070C0"/>
                </a:solidFill>
                <a:latin typeface="Verdana" pitchFamily="34" charset="0"/>
              </a:rPr>
            </a:br>
            <a:r>
              <a:rPr lang="ro-RO" sz="2200" b="1" dirty="0" smtClean="0">
                <a:solidFill>
                  <a:srgbClr val="0070C0"/>
                </a:solidFill>
                <a:latin typeface="Verdana" pitchFamily="34" charset="0"/>
              </a:rPr>
              <a:t>(</a:t>
            </a:r>
            <a:r>
              <a:rPr lang="ro-RO" sz="2200" b="1" i="1" dirty="0" err="1" smtClean="0">
                <a:solidFill>
                  <a:srgbClr val="0070C0"/>
                </a:solidFill>
                <a:latin typeface="Verdana" pitchFamily="34" charset="0"/>
              </a:rPr>
              <a:t>Learning</a:t>
            </a:r>
            <a:r>
              <a:rPr lang="ro-RO" sz="2200" b="1" i="1" dirty="0" smtClean="0">
                <a:solidFill>
                  <a:srgbClr val="0070C0"/>
                </a:solidFill>
                <a:latin typeface="Verdana" pitchFamily="34" charset="0"/>
              </a:rPr>
              <a:t> Agreement</a:t>
            </a:r>
            <a:r>
              <a:rPr lang="ro-RO" sz="2200" b="1" dirty="0" smtClean="0">
                <a:solidFill>
                  <a:srgbClr val="0070C0"/>
                </a:solidFill>
                <a:latin typeface="Verdana" pitchFamily="34" charset="0"/>
              </a:rPr>
              <a:t>)</a:t>
            </a:r>
            <a:r>
              <a:rPr lang="en-US" sz="4400" b="1" dirty="0" smtClean="0">
                <a:latin typeface="Verdana" pitchFamily="34" charset="0"/>
              </a:rPr>
              <a:t/>
            </a:r>
            <a:br>
              <a:rPr lang="en-US" sz="4400" b="1" dirty="0" smtClean="0">
                <a:latin typeface="Verdana" pitchFamily="34" charset="0"/>
              </a:rPr>
            </a:br>
            <a:endParaRPr lang="ro-RO" dirty="0"/>
          </a:p>
        </p:txBody>
      </p:sp>
      <p:sp>
        <p:nvSpPr>
          <p:cNvPr id="3" name="Content Placeholder 2"/>
          <p:cNvSpPr>
            <a:spLocks noGrp="1"/>
          </p:cNvSpPr>
          <p:nvPr>
            <p:ph idx="1"/>
          </p:nvPr>
        </p:nvSpPr>
        <p:spPr>
          <a:xfrm>
            <a:off x="1435608" y="1447800"/>
            <a:ext cx="7498080" cy="5053034"/>
          </a:xfrm>
        </p:spPr>
        <p:txBody>
          <a:bodyPr>
            <a:normAutofit fontScale="25000" lnSpcReduction="20000"/>
          </a:bodyPr>
          <a:lstStyle/>
          <a:p>
            <a:pPr algn="just">
              <a:lnSpc>
                <a:spcPct val="80000"/>
              </a:lnSpc>
              <a:buNone/>
            </a:pPr>
            <a:endParaRPr lang="ro-RO" sz="4800" dirty="0" smtClean="0">
              <a:latin typeface="Verdana" pitchFamily="34" charset="0"/>
            </a:endParaRPr>
          </a:p>
          <a:p>
            <a:pPr algn="just">
              <a:lnSpc>
                <a:spcPct val="170000"/>
              </a:lnSpc>
            </a:pPr>
            <a:r>
              <a:rPr lang="ro-RO" sz="4800" dirty="0" smtClean="0">
                <a:latin typeface="Verdana" pitchFamily="34" charset="0"/>
              </a:rPr>
              <a:t>Document care cuprinde lista cursurilor pe care studentul Erasmus le va urma la</a:t>
            </a:r>
            <a:r>
              <a:rPr lang="en-US" sz="4800" dirty="0" smtClean="0">
                <a:latin typeface="Verdana" pitchFamily="34" charset="0"/>
              </a:rPr>
              <a:t> </a:t>
            </a:r>
            <a:r>
              <a:rPr lang="ro-RO" sz="4800" dirty="0" smtClean="0">
                <a:latin typeface="Verdana" pitchFamily="34" charset="0"/>
              </a:rPr>
              <a:t>universitatea-partener</a:t>
            </a:r>
            <a:r>
              <a:rPr lang="en-US" sz="4800" dirty="0" smtClean="0">
                <a:latin typeface="Verdana" pitchFamily="34" charset="0"/>
              </a:rPr>
              <a:t> (</a:t>
            </a:r>
            <a:r>
              <a:rPr lang="en-US" sz="4800" dirty="0" err="1" smtClean="0">
                <a:latin typeface="Verdana" pitchFamily="34" charset="0"/>
              </a:rPr>
              <a:t>informa</a:t>
            </a:r>
            <a:r>
              <a:rPr lang="ro-RO" sz="4800" dirty="0" smtClean="0">
                <a:latin typeface="Verdana" pitchFamily="34" charset="0"/>
              </a:rPr>
              <a:t>ţii – pe site-ul universităţii</a:t>
            </a:r>
            <a:r>
              <a:rPr lang="en-US" sz="4800" dirty="0" smtClean="0">
                <a:latin typeface="Verdana" pitchFamily="34" charset="0"/>
              </a:rPr>
              <a:t> </a:t>
            </a:r>
            <a:r>
              <a:rPr lang="ro-RO" sz="4800" dirty="0" smtClean="0">
                <a:latin typeface="Verdana" pitchFamily="34" charset="0"/>
              </a:rPr>
              <a:t>respective</a:t>
            </a:r>
            <a:r>
              <a:rPr lang="en-US" sz="4800" dirty="0" smtClean="0">
                <a:latin typeface="Verdana" pitchFamily="34" charset="0"/>
              </a:rPr>
              <a:t>)</a:t>
            </a:r>
            <a:r>
              <a:rPr lang="ro-RO" sz="4800" dirty="0" smtClean="0">
                <a:latin typeface="Verdana" pitchFamily="34" charset="0"/>
              </a:rPr>
              <a:t> şi disciplinele</a:t>
            </a:r>
            <a:r>
              <a:rPr lang="en-US" sz="4800" dirty="0" smtClean="0">
                <a:latin typeface="Verdana" pitchFamily="34" charset="0"/>
              </a:rPr>
              <a:t> </a:t>
            </a:r>
            <a:r>
              <a:rPr lang="ro-RO" sz="4800" dirty="0" smtClean="0">
                <a:latin typeface="Verdana" pitchFamily="34" charset="0"/>
              </a:rPr>
              <a:t>care vor fi echivalate la întoarcere</a:t>
            </a:r>
            <a:r>
              <a:rPr lang="en-US" sz="4800" dirty="0" smtClean="0">
                <a:latin typeface="Verdana" pitchFamily="34" charset="0"/>
              </a:rPr>
              <a:t>a</a:t>
            </a:r>
            <a:r>
              <a:rPr lang="ro-RO" sz="4800" dirty="0" smtClean="0">
                <a:latin typeface="Verdana" pitchFamily="34" charset="0"/>
              </a:rPr>
              <a:t> la UAIC (fi</a:t>
            </a:r>
            <a:r>
              <a:rPr lang="en-US" sz="4800" dirty="0" smtClean="0">
                <a:latin typeface="Verdana" pitchFamily="34" charset="0"/>
              </a:rPr>
              <a:t>e </a:t>
            </a:r>
            <a:r>
              <a:rPr lang="ro-RO" sz="4800" dirty="0" smtClean="0">
                <a:latin typeface="Verdana" pitchFamily="34" charset="0"/>
              </a:rPr>
              <a:t>din semestrul în care are loc</a:t>
            </a:r>
            <a:r>
              <a:rPr lang="en-US" sz="4800" dirty="0" smtClean="0">
                <a:latin typeface="Verdana" pitchFamily="34" charset="0"/>
              </a:rPr>
              <a:t> </a:t>
            </a:r>
            <a:r>
              <a:rPr lang="en-US" sz="4800" dirty="0" err="1" smtClean="0">
                <a:latin typeface="Verdana" pitchFamily="34" charset="0"/>
              </a:rPr>
              <a:t>stagiul</a:t>
            </a:r>
            <a:r>
              <a:rPr lang="ro-RO" sz="4800" dirty="0" smtClean="0">
                <a:latin typeface="Verdana" pitchFamily="34" charset="0"/>
              </a:rPr>
              <a:t>, fie din semestre ulterioare, din ciclul de</a:t>
            </a:r>
            <a:r>
              <a:rPr lang="en-US" sz="4800" dirty="0" smtClean="0">
                <a:latin typeface="Verdana" pitchFamily="34" charset="0"/>
              </a:rPr>
              <a:t> </a:t>
            </a:r>
            <a:r>
              <a:rPr lang="ro-RO" sz="4800" dirty="0" smtClean="0">
                <a:latin typeface="Verdana" pitchFamily="34" charset="0"/>
              </a:rPr>
              <a:t>studii respectiv)</a:t>
            </a:r>
            <a:r>
              <a:rPr lang="en-US" sz="4800" dirty="0" smtClean="0">
                <a:latin typeface="Verdana" pitchFamily="34" charset="0"/>
              </a:rPr>
              <a:t>.</a:t>
            </a:r>
          </a:p>
          <a:p>
            <a:pPr algn="just">
              <a:lnSpc>
                <a:spcPct val="80000"/>
              </a:lnSpc>
              <a:buNone/>
            </a:pPr>
            <a:endParaRPr lang="ro-RO" sz="4800" dirty="0" smtClean="0">
              <a:latin typeface="Verdana" pitchFamily="34" charset="0"/>
            </a:endParaRPr>
          </a:p>
          <a:p>
            <a:pPr algn="just">
              <a:lnSpc>
                <a:spcPct val="80000"/>
              </a:lnSpc>
            </a:pPr>
            <a:r>
              <a:rPr lang="ro-RO" sz="4800" dirty="0" smtClean="0">
                <a:latin typeface="Verdana" pitchFamily="34" charset="0"/>
              </a:rPr>
              <a:t>Nr. total de credite: </a:t>
            </a:r>
            <a:r>
              <a:rPr lang="ro-RO" sz="4800" b="1" dirty="0" smtClean="0">
                <a:latin typeface="Verdana" pitchFamily="34" charset="0"/>
              </a:rPr>
              <a:t>30 ECTS</a:t>
            </a:r>
            <a:r>
              <a:rPr lang="en-US" sz="4800" b="1" dirty="0" smtClean="0">
                <a:latin typeface="Verdana" pitchFamily="34" charset="0"/>
              </a:rPr>
              <a:t>/ </a:t>
            </a:r>
            <a:r>
              <a:rPr lang="en-US" sz="4800" b="1" dirty="0" err="1" smtClean="0">
                <a:latin typeface="Verdana" pitchFamily="34" charset="0"/>
              </a:rPr>
              <a:t>semestru</a:t>
            </a:r>
            <a:r>
              <a:rPr lang="en-US" sz="4800" b="1" dirty="0" smtClean="0">
                <a:latin typeface="Verdana" pitchFamily="34" charset="0"/>
              </a:rPr>
              <a:t>.</a:t>
            </a:r>
            <a:r>
              <a:rPr lang="ro-RO" sz="4800" b="1" dirty="0" smtClean="0">
                <a:latin typeface="Verdana" pitchFamily="34" charset="0"/>
              </a:rPr>
              <a:t> </a:t>
            </a:r>
            <a:endParaRPr lang="en-US" sz="4800" b="1" dirty="0" smtClean="0">
              <a:latin typeface="Verdana" pitchFamily="34" charset="0"/>
            </a:endParaRPr>
          </a:p>
          <a:p>
            <a:pPr algn="just">
              <a:lnSpc>
                <a:spcPct val="80000"/>
              </a:lnSpc>
              <a:buNone/>
            </a:pPr>
            <a:endParaRPr lang="ro-RO" sz="4800" b="1" dirty="0" smtClean="0">
              <a:latin typeface="Verdana" pitchFamily="34" charset="0"/>
            </a:endParaRPr>
          </a:p>
          <a:p>
            <a:pPr algn="just">
              <a:lnSpc>
                <a:spcPct val="170000"/>
              </a:lnSpc>
            </a:pPr>
            <a:r>
              <a:rPr lang="ro-RO" sz="4800" dirty="0" smtClean="0">
                <a:latin typeface="Verdana" pitchFamily="34" charset="0"/>
              </a:rPr>
              <a:t>Trebuie semnat înainte de plecare de către: </a:t>
            </a:r>
            <a:r>
              <a:rPr lang="ro-RO" sz="4800" b="1" dirty="0" smtClean="0">
                <a:solidFill>
                  <a:srgbClr val="0070C0"/>
                </a:solidFill>
                <a:latin typeface="Verdana" pitchFamily="34" charset="0"/>
              </a:rPr>
              <a:t>student</a:t>
            </a:r>
            <a:r>
              <a:rPr lang="ro-RO" sz="4800" dirty="0" smtClean="0">
                <a:latin typeface="Verdana" pitchFamily="34" charset="0"/>
              </a:rPr>
              <a:t>, </a:t>
            </a:r>
            <a:r>
              <a:rPr lang="ro-RO" sz="4800" b="1" dirty="0" smtClean="0">
                <a:solidFill>
                  <a:srgbClr val="0070C0"/>
                </a:solidFill>
                <a:latin typeface="Verdana" pitchFamily="34" charset="0"/>
              </a:rPr>
              <a:t>Coordonatorul Erasmus/ECTS al facultăţii </a:t>
            </a:r>
            <a:r>
              <a:rPr lang="en-US" sz="4800" b="1" dirty="0" smtClean="0">
                <a:solidFill>
                  <a:srgbClr val="0070C0"/>
                </a:solidFill>
                <a:latin typeface="Verdana" pitchFamily="34" charset="0"/>
              </a:rPr>
              <a:t>de </a:t>
            </a:r>
            <a:r>
              <a:rPr lang="en-US" sz="4800" b="1" dirty="0" err="1" smtClean="0">
                <a:solidFill>
                  <a:srgbClr val="0070C0"/>
                </a:solidFill>
                <a:latin typeface="Verdana" pitchFamily="34" charset="0"/>
              </a:rPr>
              <a:t>origine</a:t>
            </a:r>
            <a:r>
              <a:rPr lang="en-US" sz="4800" b="1" dirty="0" smtClean="0">
                <a:solidFill>
                  <a:srgbClr val="0070C0"/>
                </a:solidFill>
                <a:latin typeface="Verdana" pitchFamily="34" charset="0"/>
              </a:rPr>
              <a:t> </a:t>
            </a:r>
            <a:r>
              <a:rPr lang="ro-RO" sz="4800" dirty="0" smtClean="0">
                <a:latin typeface="Verdana" pitchFamily="34" charset="0"/>
              </a:rPr>
              <a:t>şi </a:t>
            </a:r>
            <a:r>
              <a:rPr lang="ro-RO" sz="4800" b="1" dirty="0" smtClean="0">
                <a:solidFill>
                  <a:srgbClr val="0070C0"/>
                </a:solidFill>
                <a:latin typeface="Verdana" pitchFamily="34" charset="0"/>
              </a:rPr>
              <a:t>cel al </a:t>
            </a:r>
            <a:r>
              <a:rPr lang="ro-RO" sz="4800" b="1" dirty="0" err="1" smtClean="0">
                <a:solidFill>
                  <a:srgbClr val="0070C0"/>
                </a:solidFill>
                <a:latin typeface="Verdana" pitchFamily="34" charset="0"/>
              </a:rPr>
              <a:t>univer</a:t>
            </a:r>
            <a:r>
              <a:rPr lang="en-US" sz="4800" b="1" dirty="0" err="1" smtClean="0">
                <a:solidFill>
                  <a:srgbClr val="0070C0"/>
                </a:solidFill>
                <a:latin typeface="Verdana" pitchFamily="34" charset="0"/>
              </a:rPr>
              <a:t>si</a:t>
            </a:r>
            <a:r>
              <a:rPr lang="ro-RO" sz="4800" b="1" dirty="0" err="1" smtClean="0">
                <a:solidFill>
                  <a:srgbClr val="0070C0"/>
                </a:solidFill>
                <a:latin typeface="Verdana" pitchFamily="34" charset="0"/>
              </a:rPr>
              <a:t>tăţii</a:t>
            </a:r>
            <a:r>
              <a:rPr lang="ro-RO" sz="4800" b="1" dirty="0" smtClean="0">
                <a:solidFill>
                  <a:srgbClr val="0070C0"/>
                </a:solidFill>
                <a:latin typeface="Verdana" pitchFamily="34" charset="0"/>
              </a:rPr>
              <a:t> gazdă</a:t>
            </a:r>
            <a:r>
              <a:rPr lang="ro-RO" sz="4800" dirty="0" smtClean="0">
                <a:latin typeface="Verdana" pitchFamily="34" charset="0"/>
              </a:rPr>
              <a:t>.</a:t>
            </a:r>
          </a:p>
          <a:p>
            <a:pPr algn="just">
              <a:lnSpc>
                <a:spcPct val="80000"/>
              </a:lnSpc>
            </a:pPr>
            <a:endParaRPr lang="ro-RO" sz="4800" dirty="0" smtClean="0">
              <a:latin typeface="Verdana" pitchFamily="34" charset="0"/>
            </a:endParaRPr>
          </a:p>
          <a:p>
            <a:pPr algn="just">
              <a:lnSpc>
                <a:spcPct val="170000"/>
              </a:lnSpc>
            </a:pPr>
            <a:r>
              <a:rPr lang="ro-RO" sz="4800" dirty="0" smtClean="0">
                <a:latin typeface="Verdana" pitchFamily="34" charset="0"/>
              </a:rPr>
              <a:t>Orice schimbare a cursurilor alese iniţial se face pe pagina </a:t>
            </a:r>
            <a:r>
              <a:rPr lang="en-US" sz="4800" dirty="0" smtClean="0">
                <a:latin typeface="Verdana" pitchFamily="34" charset="0"/>
              </a:rPr>
              <a:t>“Changes”</a:t>
            </a:r>
            <a:r>
              <a:rPr lang="ro-RO" sz="4800" dirty="0" smtClean="0">
                <a:latin typeface="Verdana" pitchFamily="34" charset="0"/>
              </a:rPr>
              <a:t> (</a:t>
            </a:r>
            <a:r>
              <a:rPr lang="ro-RO" sz="4800" dirty="0" err="1" smtClean="0">
                <a:latin typeface="Verdana" pitchFamily="34" charset="0"/>
              </a:rPr>
              <a:t>Section</a:t>
            </a:r>
            <a:r>
              <a:rPr lang="ro-RO" sz="4800" dirty="0" smtClean="0">
                <a:latin typeface="Verdana" pitchFamily="34" charset="0"/>
              </a:rPr>
              <a:t> </a:t>
            </a:r>
            <a:r>
              <a:rPr lang="ro-RO" sz="4800" dirty="0" err="1" smtClean="0">
                <a:latin typeface="Verdana" pitchFamily="34" charset="0"/>
              </a:rPr>
              <a:t>to</a:t>
            </a:r>
            <a:r>
              <a:rPr lang="ro-RO" sz="4800" dirty="0" smtClean="0">
                <a:latin typeface="Verdana" pitchFamily="34" charset="0"/>
              </a:rPr>
              <a:t> </a:t>
            </a:r>
            <a:r>
              <a:rPr lang="ro-RO" sz="4800" dirty="0" err="1" smtClean="0">
                <a:latin typeface="Verdana" pitchFamily="34" charset="0"/>
              </a:rPr>
              <a:t>be</a:t>
            </a:r>
            <a:r>
              <a:rPr lang="ro-RO" sz="4800" dirty="0" smtClean="0">
                <a:latin typeface="Verdana" pitchFamily="34" charset="0"/>
              </a:rPr>
              <a:t> </a:t>
            </a:r>
            <a:r>
              <a:rPr lang="ro-RO" sz="4800" dirty="0" err="1" smtClean="0">
                <a:latin typeface="Verdana" pitchFamily="34" charset="0"/>
              </a:rPr>
              <a:t>completed</a:t>
            </a:r>
            <a:r>
              <a:rPr lang="ro-RO" sz="4800" dirty="0" smtClean="0">
                <a:latin typeface="Verdana" pitchFamily="34" charset="0"/>
              </a:rPr>
              <a:t> DURING THE MOBILITY), </a:t>
            </a:r>
            <a:r>
              <a:rPr lang="ro-RO" sz="4800" b="1" dirty="0" smtClean="0">
                <a:latin typeface="Verdana" pitchFamily="34" charset="0"/>
              </a:rPr>
              <a:t>în termen de </a:t>
            </a:r>
            <a:r>
              <a:rPr lang="en-US" sz="4800" b="1" dirty="0" smtClean="0">
                <a:latin typeface="Verdana" pitchFamily="34" charset="0"/>
              </a:rPr>
              <a:t>5 s</a:t>
            </a:r>
            <a:r>
              <a:rPr lang="ro-RO" sz="4800" b="1" dirty="0" err="1" smtClean="0">
                <a:latin typeface="Verdana" pitchFamily="34" charset="0"/>
              </a:rPr>
              <a:t>ăptămâni</a:t>
            </a:r>
            <a:r>
              <a:rPr lang="ro-RO" sz="4800" b="1" dirty="0" smtClean="0">
                <a:latin typeface="Verdana" pitchFamily="34" charset="0"/>
              </a:rPr>
              <a:t> </a:t>
            </a:r>
            <a:r>
              <a:rPr lang="ro-RO" sz="4800" dirty="0" smtClean="0">
                <a:latin typeface="Verdana" pitchFamily="34" charset="0"/>
              </a:rPr>
              <a:t>de la începerea cursurilor</a:t>
            </a:r>
            <a:r>
              <a:rPr lang="en-US" sz="4800" dirty="0" smtClean="0">
                <a:latin typeface="Verdana" pitchFamily="34" charset="0"/>
              </a:rPr>
              <a:t> la </a:t>
            </a:r>
            <a:r>
              <a:rPr lang="en-US" sz="4800" dirty="0" err="1" smtClean="0">
                <a:latin typeface="Verdana" pitchFamily="34" charset="0"/>
              </a:rPr>
              <a:t>universitatea</a:t>
            </a:r>
            <a:r>
              <a:rPr lang="ro-RO" sz="4800" dirty="0" smtClean="0">
                <a:latin typeface="Verdana" pitchFamily="34" charset="0"/>
              </a:rPr>
              <a:t>-</a:t>
            </a:r>
            <a:r>
              <a:rPr lang="en-US" sz="4800" dirty="0" err="1" smtClean="0">
                <a:latin typeface="Verdana" pitchFamily="34" charset="0"/>
              </a:rPr>
              <a:t>partener</a:t>
            </a:r>
            <a:r>
              <a:rPr lang="en-US" sz="4800" dirty="0" smtClean="0">
                <a:latin typeface="Verdana" pitchFamily="34" charset="0"/>
              </a:rPr>
              <a:t>, </a:t>
            </a:r>
            <a:r>
              <a:rPr lang="ro-RO" sz="4800" dirty="0" smtClean="0">
                <a:latin typeface="Verdana" pitchFamily="34" charset="0"/>
              </a:rPr>
              <a:t>iar modificările trebuie trimise prin email coordonatorului Erasmus de la UAIC, pentru aprobare</a:t>
            </a:r>
            <a:r>
              <a:rPr lang="en-US" sz="4800" dirty="0" smtClean="0">
                <a:latin typeface="Verdana" pitchFamily="34" charset="0"/>
              </a:rPr>
              <a:t>.</a:t>
            </a:r>
          </a:p>
          <a:p>
            <a:pPr algn="just">
              <a:lnSpc>
                <a:spcPct val="170000"/>
              </a:lnSpc>
            </a:pPr>
            <a:r>
              <a:rPr lang="ro-RO" sz="4800" dirty="0" err="1" smtClean="0">
                <a:latin typeface="Verdana" pitchFamily="34" charset="0"/>
              </a:rPr>
              <a:t>Learning</a:t>
            </a:r>
            <a:r>
              <a:rPr lang="ro-RO" sz="4800" dirty="0" smtClean="0">
                <a:latin typeface="Verdana" pitchFamily="34" charset="0"/>
              </a:rPr>
              <a:t> Agreement-ul </a:t>
            </a:r>
            <a:r>
              <a:rPr lang="en-US" sz="4800" dirty="0" err="1" smtClean="0">
                <a:latin typeface="Verdana" pitchFamily="34" charset="0"/>
              </a:rPr>
              <a:t>cuprinde</a:t>
            </a:r>
            <a:r>
              <a:rPr lang="en-US" sz="4800" dirty="0" smtClean="0">
                <a:latin typeface="Verdana" pitchFamily="34" charset="0"/>
              </a:rPr>
              <a:t> </a:t>
            </a:r>
            <a:r>
              <a:rPr lang="en-US" sz="4800" dirty="0" err="1" smtClean="0">
                <a:latin typeface="Verdana" pitchFamily="34" charset="0"/>
              </a:rPr>
              <a:t>acum</a:t>
            </a:r>
            <a:r>
              <a:rPr lang="en-US" sz="4800" dirty="0" smtClean="0">
                <a:latin typeface="Verdana" pitchFamily="34" charset="0"/>
              </a:rPr>
              <a:t> </a:t>
            </a:r>
            <a:r>
              <a:rPr lang="en-US" sz="4800" dirty="0" err="1" smtClean="0">
                <a:latin typeface="Verdana" pitchFamily="34" charset="0"/>
              </a:rPr>
              <a:t>si</a:t>
            </a:r>
            <a:r>
              <a:rPr lang="en-US" sz="4800" dirty="0" smtClean="0">
                <a:latin typeface="Verdana" pitchFamily="34" charset="0"/>
              </a:rPr>
              <a:t> </a:t>
            </a:r>
            <a:r>
              <a:rPr lang="en-US" sz="4800" dirty="0" err="1" smtClean="0">
                <a:latin typeface="Verdana" pitchFamily="34" charset="0"/>
              </a:rPr>
              <a:t>notele</a:t>
            </a:r>
            <a:r>
              <a:rPr lang="en-US" sz="4800" dirty="0" smtClean="0">
                <a:latin typeface="Verdana" pitchFamily="34" charset="0"/>
              </a:rPr>
              <a:t> ob</a:t>
            </a:r>
            <a:r>
              <a:rPr lang="ro-RO" sz="4800" dirty="0" smtClean="0">
                <a:latin typeface="Verdana" pitchFamily="34" charset="0"/>
              </a:rPr>
              <a:t>ţinute şi trebuie adus la întoarcerea din </a:t>
            </a:r>
            <a:r>
              <a:rPr lang="en-US" sz="4800" dirty="0" err="1" smtClean="0">
                <a:latin typeface="Verdana" pitchFamily="34" charset="0"/>
              </a:rPr>
              <a:t>stagiu</a:t>
            </a:r>
            <a:r>
              <a:rPr lang="ro-RO" sz="4800" dirty="0" smtClean="0">
                <a:latin typeface="Verdana" pitchFamily="34" charset="0"/>
              </a:rPr>
              <a:t>, semnat de către reprezentanţii universităţii-partener pentru fiecare secţiune completată.</a:t>
            </a:r>
          </a:p>
          <a:p>
            <a:pPr algn="just">
              <a:lnSpc>
                <a:spcPct val="170000"/>
              </a:lnSpc>
              <a:buNone/>
            </a:pPr>
            <a:endParaRPr lang="ro-RO" sz="4800" dirty="0" smtClean="0">
              <a:latin typeface="Verdana"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solidFill>
                  <a:srgbClr val="FFC000"/>
                </a:solidFill>
                <a:latin typeface="Verdana" pitchFamily="34" charset="0"/>
              </a:rPr>
              <a:t/>
            </a:r>
            <a:br>
              <a:rPr lang="en-US" b="1" dirty="0" smtClean="0">
                <a:solidFill>
                  <a:srgbClr val="FFC000"/>
                </a:solidFill>
                <a:latin typeface="Verdana" pitchFamily="34" charset="0"/>
              </a:rPr>
            </a:br>
            <a:r>
              <a:rPr lang="en-US" sz="3600" b="1" dirty="0" smtClean="0">
                <a:solidFill>
                  <a:srgbClr val="FFC000"/>
                </a:solidFill>
                <a:latin typeface="Verdana" pitchFamily="34" charset="0"/>
              </a:rPr>
              <a:t>FORMALIT</a:t>
            </a:r>
            <a:r>
              <a:rPr lang="ro-RO" sz="3600" b="1" dirty="0" smtClean="0">
                <a:solidFill>
                  <a:srgbClr val="FFC000"/>
                </a:solidFill>
                <a:latin typeface="Verdana" pitchFamily="34" charset="0"/>
              </a:rPr>
              <a:t>ĂŢ</a:t>
            </a:r>
            <a:r>
              <a:rPr lang="en-US" sz="3600" b="1" dirty="0" smtClean="0">
                <a:solidFill>
                  <a:srgbClr val="FFC000"/>
                </a:solidFill>
                <a:latin typeface="Verdana" pitchFamily="34" charset="0"/>
              </a:rPr>
              <a:t>I DE PLECARE</a:t>
            </a:r>
            <a:r>
              <a:rPr lang="en-US" b="1" dirty="0" smtClean="0">
                <a:solidFill>
                  <a:srgbClr val="FFC000"/>
                </a:solidFill>
                <a:latin typeface="Verdana" pitchFamily="34" charset="0"/>
              </a:rPr>
              <a:t/>
            </a:r>
            <a:br>
              <a:rPr lang="en-US" b="1" dirty="0" smtClean="0">
                <a:solidFill>
                  <a:srgbClr val="FFC000"/>
                </a:solidFill>
                <a:latin typeface="Verdana" pitchFamily="34" charset="0"/>
              </a:rPr>
            </a:br>
            <a:endParaRPr lang="ro-RO" dirty="0"/>
          </a:p>
        </p:txBody>
      </p:sp>
      <p:sp>
        <p:nvSpPr>
          <p:cNvPr id="3" name="Content Placeholder 2"/>
          <p:cNvSpPr>
            <a:spLocks noGrp="1"/>
          </p:cNvSpPr>
          <p:nvPr>
            <p:ph idx="1"/>
          </p:nvPr>
        </p:nvSpPr>
        <p:spPr/>
        <p:txBody>
          <a:bodyPr>
            <a:normAutofit fontScale="70000" lnSpcReduction="20000"/>
          </a:bodyPr>
          <a:lstStyle/>
          <a:p>
            <a:pPr algn="just">
              <a:buNone/>
            </a:pPr>
            <a:endParaRPr lang="ro-RO" sz="3300" dirty="0" smtClean="0">
              <a:latin typeface="Verdana" pitchFamily="34" charset="0"/>
            </a:endParaRPr>
          </a:p>
          <a:p>
            <a:pPr algn="just">
              <a:lnSpc>
                <a:spcPct val="170000"/>
              </a:lnSpc>
            </a:pPr>
            <a:r>
              <a:rPr lang="ro-RO" sz="1900" dirty="0" smtClean="0">
                <a:latin typeface="Verdana" pitchFamily="34" charset="0"/>
              </a:rPr>
              <a:t>După obţinerea invitaţiei/ acceptului/ confirmării de la universitatea gazdă, se pot continua formalităţile de plecare la UAIC, prima dintre acestea fiind </a:t>
            </a:r>
            <a:r>
              <a:rPr lang="ro-RO" sz="1900" b="1" dirty="0" smtClean="0">
                <a:solidFill>
                  <a:srgbClr val="0070C0"/>
                </a:solidFill>
                <a:latin typeface="Verdana" pitchFamily="34" charset="0"/>
              </a:rPr>
              <a:t>CEREREA DE PLECARE</a:t>
            </a:r>
            <a:r>
              <a:rPr lang="ro-RO" sz="1900" dirty="0" smtClean="0">
                <a:latin typeface="Verdana" pitchFamily="34" charset="0"/>
              </a:rPr>
              <a:t>:</a:t>
            </a:r>
          </a:p>
          <a:p>
            <a:pPr algn="just"/>
            <a:endParaRPr lang="en-US" sz="1900" dirty="0" smtClean="0">
              <a:latin typeface="Verdana" pitchFamily="34" charset="0"/>
            </a:endParaRPr>
          </a:p>
          <a:p>
            <a:pPr algn="just">
              <a:buFont typeface="Arial" charset="0"/>
              <a:buChar char="•"/>
            </a:pPr>
            <a:r>
              <a:rPr lang="ro-RO" sz="1900" dirty="0" smtClean="0">
                <a:latin typeface="Verdana" pitchFamily="34" charset="0"/>
              </a:rPr>
              <a:t> </a:t>
            </a:r>
            <a:r>
              <a:rPr lang="en-US" sz="1900" dirty="0" err="1" smtClean="0">
                <a:latin typeface="Verdana" pitchFamily="34" charset="0"/>
              </a:rPr>
              <a:t>Formularul</a:t>
            </a:r>
            <a:r>
              <a:rPr lang="en-US" sz="1900" dirty="0" smtClean="0">
                <a:latin typeface="Verdana" pitchFamily="34" charset="0"/>
              </a:rPr>
              <a:t>-tip </a:t>
            </a:r>
            <a:r>
              <a:rPr lang="ro-RO" sz="1900" dirty="0" smtClean="0">
                <a:latin typeface="Verdana" pitchFamily="34" charset="0"/>
              </a:rPr>
              <a:t>se obţine de la BPC, împreună cu modelul de completare</a:t>
            </a:r>
            <a:r>
              <a:rPr lang="en-US" sz="1900" dirty="0" smtClean="0">
                <a:latin typeface="Verdana" pitchFamily="34" charset="0"/>
              </a:rPr>
              <a:t>.</a:t>
            </a:r>
          </a:p>
          <a:p>
            <a:pPr algn="just"/>
            <a:endParaRPr lang="ro-RO" sz="1900" dirty="0" smtClean="0">
              <a:latin typeface="Verdana" pitchFamily="34" charset="0"/>
            </a:endParaRPr>
          </a:p>
          <a:p>
            <a:pPr algn="just">
              <a:buFont typeface="Arial" charset="0"/>
              <a:buChar char="•"/>
            </a:pPr>
            <a:r>
              <a:rPr lang="ro-RO" sz="1900" dirty="0" smtClean="0">
                <a:latin typeface="Verdana" pitchFamily="34" charset="0"/>
              </a:rPr>
              <a:t> Se completează şi se obţin 6 vize, în ordinea indicată</a:t>
            </a:r>
            <a:r>
              <a:rPr lang="en-US" sz="1900" dirty="0" smtClean="0">
                <a:latin typeface="Verdana" pitchFamily="34" charset="0"/>
              </a:rPr>
              <a:t>.</a:t>
            </a:r>
          </a:p>
          <a:p>
            <a:pPr algn="just">
              <a:buNone/>
            </a:pPr>
            <a:endParaRPr lang="ro-RO" sz="1900" dirty="0" smtClean="0">
              <a:latin typeface="Verdana" pitchFamily="34" charset="0"/>
            </a:endParaRPr>
          </a:p>
          <a:p>
            <a:pPr algn="just">
              <a:buFont typeface="Arial" charset="0"/>
              <a:buChar char="•"/>
            </a:pPr>
            <a:r>
              <a:rPr lang="ro-RO" sz="1900" dirty="0" smtClean="0">
                <a:latin typeface="Verdana" pitchFamily="34" charset="0"/>
              </a:rPr>
              <a:t> Se anexează copii </a:t>
            </a:r>
            <a:r>
              <a:rPr lang="ro-RO" sz="1900" dirty="0" smtClean="0">
                <a:latin typeface="Verdana" pitchFamily="34" charset="0"/>
              </a:rPr>
              <a:t>după</a:t>
            </a:r>
            <a:r>
              <a:rPr lang="en-US" sz="1900" dirty="0" smtClean="0">
                <a:latin typeface="Verdana" pitchFamily="34" charset="0"/>
              </a:rPr>
              <a:t>:</a:t>
            </a:r>
            <a:r>
              <a:rPr lang="ro-RO" sz="1900" dirty="0" smtClean="0">
                <a:latin typeface="Verdana" pitchFamily="34" charset="0"/>
              </a:rPr>
              <a:t> </a:t>
            </a:r>
            <a:endParaRPr lang="ro-RO" sz="1900" dirty="0" smtClean="0">
              <a:latin typeface="Verdana" pitchFamily="34" charset="0"/>
            </a:endParaRPr>
          </a:p>
          <a:p>
            <a:pPr algn="just">
              <a:buFont typeface="Arial" charset="0"/>
              <a:buAutoNum type="alphaLcParenR"/>
            </a:pPr>
            <a:r>
              <a:rPr lang="ro-RO" sz="1900" dirty="0" smtClean="0">
                <a:latin typeface="Verdana" pitchFamily="34" charset="0"/>
              </a:rPr>
              <a:t>invitaţie/ accept/ confirmare – primit de la universitatea gazdă (poate fi un </a:t>
            </a:r>
            <a:r>
              <a:rPr lang="ro-RO" sz="1900" i="1" dirty="0" smtClean="0">
                <a:latin typeface="Verdana" pitchFamily="34" charset="0"/>
              </a:rPr>
              <a:t>email</a:t>
            </a:r>
            <a:r>
              <a:rPr lang="ro-RO" sz="1900" dirty="0" smtClean="0">
                <a:latin typeface="Verdana" pitchFamily="34" charset="0"/>
              </a:rPr>
              <a:t>)</a:t>
            </a:r>
          </a:p>
          <a:p>
            <a:pPr algn="just">
              <a:buFont typeface="Arial" charset="0"/>
              <a:buAutoNum type="alphaLcParenR"/>
            </a:pPr>
            <a:r>
              <a:rPr lang="ro-RO" sz="1900" dirty="0" err="1" smtClean="0">
                <a:latin typeface="Verdana" pitchFamily="34" charset="0"/>
              </a:rPr>
              <a:t>Learning</a:t>
            </a:r>
            <a:r>
              <a:rPr lang="ro-RO" sz="1900" dirty="0" smtClean="0">
                <a:latin typeface="Verdana" pitchFamily="34" charset="0"/>
              </a:rPr>
              <a:t> Agreement-ul </a:t>
            </a:r>
            <a:r>
              <a:rPr lang="ro-RO" sz="1900" b="1" u="sng" dirty="0" smtClean="0">
                <a:latin typeface="Verdana" pitchFamily="34" charset="0"/>
              </a:rPr>
              <a:t>semnat de UAIC și de universitatea gazdă</a:t>
            </a:r>
          </a:p>
          <a:p>
            <a:pPr algn="just">
              <a:buFont typeface="Arial" charset="0"/>
              <a:buAutoNum type="alphaLcParenR"/>
            </a:pPr>
            <a:r>
              <a:rPr lang="ro-RO" sz="1900" dirty="0" smtClean="0">
                <a:latin typeface="Verdana" pitchFamily="34" charset="0"/>
              </a:rPr>
              <a:t>calendarul academic al universităţii partener </a:t>
            </a:r>
          </a:p>
          <a:p>
            <a:pPr algn="just">
              <a:buFont typeface="Arial" charset="0"/>
              <a:buAutoNum type="alphaLcParenR"/>
            </a:pPr>
            <a:r>
              <a:rPr lang="ro-RO" sz="1900" dirty="0" smtClean="0">
                <a:latin typeface="Verdana" pitchFamily="34" charset="0"/>
              </a:rPr>
              <a:t>Declarația privind durata stagiului Erasmus efectuat anterior</a:t>
            </a:r>
          </a:p>
          <a:p>
            <a:pPr algn="just">
              <a:buFont typeface="Arial" charset="0"/>
              <a:buAutoNum type="alphaLcParenR"/>
            </a:pPr>
            <a:r>
              <a:rPr lang="ro-RO" sz="1900" dirty="0" smtClean="0">
                <a:latin typeface="Verdana" pitchFamily="34" charset="0"/>
              </a:rPr>
              <a:t>Declarație evitarea dublei finanțări</a:t>
            </a:r>
          </a:p>
          <a:p>
            <a:pPr algn="just">
              <a:buNone/>
            </a:pPr>
            <a:endParaRPr lang="ro-RO" sz="1900" dirty="0" smtClean="0">
              <a:latin typeface="Verdana" pitchFamily="34" charset="0"/>
            </a:endParaRPr>
          </a:p>
          <a:p>
            <a:pPr algn="just"/>
            <a:r>
              <a:rPr lang="ro-RO" sz="1900" dirty="0" smtClean="0">
                <a:latin typeface="Verdana" pitchFamily="34" charset="0"/>
              </a:rPr>
              <a:t>Toate se depun la BPC, pentru a fi aprobate de conducerea universităţii (ședințe săptămânale, cu excepția lunii august)</a:t>
            </a:r>
          </a:p>
          <a:p>
            <a:endParaRPr lang="ro-RO"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92D050"/>
                </a:solidFill>
                <a:latin typeface="Verdana" pitchFamily="34" charset="0"/>
              </a:rPr>
              <a:t/>
            </a:r>
            <a:br>
              <a:rPr lang="en-US" b="1" dirty="0" smtClean="0">
                <a:solidFill>
                  <a:srgbClr val="92D050"/>
                </a:solidFill>
                <a:latin typeface="Verdana" pitchFamily="34" charset="0"/>
              </a:rPr>
            </a:br>
            <a:r>
              <a:rPr lang="ro-RO" sz="3100" b="1" dirty="0" smtClean="0">
                <a:solidFill>
                  <a:srgbClr val="0070C0"/>
                </a:solidFill>
                <a:latin typeface="Verdana" pitchFamily="34" charset="0"/>
              </a:rPr>
              <a:t>Contractul Financiar cu UAIC</a:t>
            </a:r>
            <a:r>
              <a:rPr lang="en-US" dirty="0" smtClean="0"/>
              <a:t/>
            </a:r>
            <a:br>
              <a:rPr lang="en-US" dirty="0" smtClean="0"/>
            </a:br>
            <a:endParaRPr lang="ro-RO" dirty="0"/>
          </a:p>
        </p:txBody>
      </p:sp>
      <p:sp>
        <p:nvSpPr>
          <p:cNvPr id="3" name="Content Placeholder 2"/>
          <p:cNvSpPr>
            <a:spLocks noGrp="1"/>
          </p:cNvSpPr>
          <p:nvPr>
            <p:ph idx="1"/>
          </p:nvPr>
        </p:nvSpPr>
        <p:spPr/>
        <p:txBody>
          <a:bodyPr>
            <a:normAutofit fontScale="25000" lnSpcReduction="20000"/>
          </a:bodyPr>
          <a:lstStyle/>
          <a:p>
            <a:pPr algn="just">
              <a:lnSpc>
                <a:spcPct val="170000"/>
              </a:lnSpc>
              <a:buFont typeface="Arial" charset="0"/>
              <a:buChar char="•"/>
            </a:pPr>
            <a:r>
              <a:rPr lang="en-US" sz="4800" dirty="0" smtClean="0">
                <a:latin typeface="Verdana" pitchFamily="34" charset="0"/>
              </a:rPr>
              <a:t> </a:t>
            </a:r>
            <a:r>
              <a:rPr lang="ro-RO" sz="4800" dirty="0" smtClean="0">
                <a:latin typeface="Verdana" pitchFamily="34" charset="0"/>
              </a:rPr>
              <a:t>Document în care sunt menţionate drepturile şi obligaţiile studentului beneficiar de </a:t>
            </a:r>
            <a:r>
              <a:rPr lang="en-US" sz="4800" dirty="0" err="1" smtClean="0">
                <a:latin typeface="Verdana" pitchFamily="34" charset="0"/>
              </a:rPr>
              <a:t>stagiu</a:t>
            </a:r>
            <a:r>
              <a:rPr lang="ro-RO" sz="4800" dirty="0" smtClean="0">
                <a:latin typeface="Verdana" pitchFamily="34" charset="0"/>
              </a:rPr>
              <a:t> </a:t>
            </a:r>
            <a:r>
              <a:rPr lang="ro-RO" sz="4800" dirty="0" smtClean="0">
                <a:latin typeface="Verdana" pitchFamily="34" charset="0"/>
              </a:rPr>
              <a:t>şi ale UAIC</a:t>
            </a:r>
            <a:r>
              <a:rPr lang="en-US" sz="4800" dirty="0" smtClean="0">
                <a:latin typeface="Verdana" pitchFamily="34" charset="0"/>
              </a:rPr>
              <a:t>;</a:t>
            </a:r>
            <a:endParaRPr lang="ro-RO" sz="4800" dirty="0" smtClean="0">
              <a:latin typeface="Verdana" pitchFamily="34" charset="0"/>
            </a:endParaRPr>
          </a:p>
          <a:p>
            <a:pPr algn="just">
              <a:lnSpc>
                <a:spcPct val="170000"/>
              </a:lnSpc>
              <a:buFont typeface="Arial" charset="0"/>
              <a:buChar char="•"/>
            </a:pPr>
            <a:endParaRPr lang="ro-RO" sz="4800" dirty="0" smtClean="0">
              <a:latin typeface="Verdana" pitchFamily="34" charset="0"/>
            </a:endParaRPr>
          </a:p>
          <a:p>
            <a:pPr algn="just">
              <a:lnSpc>
                <a:spcPct val="170000"/>
              </a:lnSpc>
              <a:buFont typeface="Arial" charset="0"/>
              <a:buChar char="•"/>
            </a:pPr>
            <a:r>
              <a:rPr lang="ro-RO" sz="4800" dirty="0" smtClean="0">
                <a:latin typeface="Verdana" pitchFamily="34" charset="0"/>
              </a:rPr>
              <a:t> </a:t>
            </a:r>
            <a:r>
              <a:rPr lang="ro-RO" sz="4800" b="1" dirty="0" smtClean="0">
                <a:latin typeface="Verdana" pitchFamily="34" charset="0"/>
              </a:rPr>
              <a:t>Se primeşte pe email </a:t>
            </a:r>
            <a:r>
              <a:rPr lang="ro-RO" sz="4800" dirty="0" smtClean="0">
                <a:latin typeface="Verdana" pitchFamily="34" charset="0"/>
              </a:rPr>
              <a:t>de la BPC </a:t>
            </a:r>
            <a:r>
              <a:rPr lang="ro-RO" sz="4800" b="1" i="1" dirty="0" smtClean="0">
                <a:latin typeface="Verdana" pitchFamily="34" charset="0"/>
              </a:rPr>
              <a:t>după aprobarea</a:t>
            </a:r>
            <a:r>
              <a:rPr lang="ro-RO" sz="4800" b="1" dirty="0" smtClean="0">
                <a:latin typeface="Verdana" pitchFamily="34" charset="0"/>
              </a:rPr>
              <a:t> cererii de </a:t>
            </a:r>
            <a:r>
              <a:rPr lang="ro-RO" sz="4800" b="1" dirty="0" smtClean="0">
                <a:latin typeface="Verdana" pitchFamily="34" charset="0"/>
              </a:rPr>
              <a:t>plecare</a:t>
            </a:r>
            <a:r>
              <a:rPr lang="en-US" sz="4800" dirty="0" smtClean="0">
                <a:latin typeface="Verdana" pitchFamily="34" charset="0"/>
              </a:rPr>
              <a:t>;</a:t>
            </a:r>
            <a:endParaRPr lang="ro-RO" sz="4800" dirty="0" smtClean="0">
              <a:latin typeface="Verdana" pitchFamily="34" charset="0"/>
            </a:endParaRPr>
          </a:p>
          <a:p>
            <a:pPr algn="just">
              <a:lnSpc>
                <a:spcPct val="170000"/>
              </a:lnSpc>
              <a:buFont typeface="Arial" charset="0"/>
              <a:buChar char="•"/>
            </a:pPr>
            <a:endParaRPr lang="ro-RO" sz="4800" dirty="0" smtClean="0">
              <a:latin typeface="Verdana" pitchFamily="34" charset="0"/>
            </a:endParaRPr>
          </a:p>
          <a:p>
            <a:pPr algn="just">
              <a:lnSpc>
                <a:spcPct val="170000"/>
              </a:lnSpc>
              <a:buFont typeface="Arial" charset="0"/>
              <a:buChar char="•"/>
            </a:pPr>
            <a:r>
              <a:rPr lang="ro-RO" sz="4800" dirty="0" smtClean="0">
                <a:latin typeface="Verdana" pitchFamily="34" charset="0"/>
              </a:rPr>
              <a:t> Se completează </a:t>
            </a:r>
            <a:r>
              <a:rPr lang="ro-RO" sz="4800" b="1" dirty="0" smtClean="0">
                <a:latin typeface="Verdana" pitchFamily="34" charset="0"/>
              </a:rPr>
              <a:t>numai în format electronic </a:t>
            </a:r>
            <a:r>
              <a:rPr lang="ro-RO" sz="4800" dirty="0" smtClean="0">
                <a:latin typeface="Verdana" pitchFamily="34" charset="0"/>
              </a:rPr>
              <a:t>cu toate datele solicitate</a:t>
            </a:r>
            <a:r>
              <a:rPr lang="en-US" sz="4800" dirty="0" smtClean="0">
                <a:latin typeface="Verdana" pitchFamily="34" charset="0"/>
              </a:rPr>
              <a:t>;</a:t>
            </a:r>
          </a:p>
          <a:p>
            <a:pPr algn="just">
              <a:lnSpc>
                <a:spcPct val="170000"/>
              </a:lnSpc>
            </a:pPr>
            <a:endParaRPr lang="ro-RO" sz="4800" dirty="0" smtClean="0">
              <a:latin typeface="Verdana" pitchFamily="34" charset="0"/>
            </a:endParaRPr>
          </a:p>
          <a:p>
            <a:pPr algn="just">
              <a:lnSpc>
                <a:spcPct val="170000"/>
              </a:lnSpc>
              <a:buFont typeface="Arial" charset="0"/>
              <a:buChar char="•"/>
            </a:pPr>
            <a:r>
              <a:rPr lang="en-US" sz="4800" dirty="0" smtClean="0">
                <a:latin typeface="Verdana" pitchFamily="34" charset="0"/>
              </a:rPr>
              <a:t> </a:t>
            </a:r>
            <a:r>
              <a:rPr lang="ro-RO" sz="4800" dirty="0" smtClean="0">
                <a:latin typeface="Verdana" pitchFamily="34" charset="0"/>
              </a:rPr>
              <a:t>Se printează în </a:t>
            </a:r>
            <a:r>
              <a:rPr lang="ro-RO" sz="4800" b="1" dirty="0" smtClean="0">
                <a:latin typeface="Verdana" pitchFamily="34" charset="0"/>
              </a:rPr>
              <a:t>3 exemplare </a:t>
            </a:r>
            <a:r>
              <a:rPr lang="ro-RO" sz="4800" dirty="0" smtClean="0">
                <a:latin typeface="Verdana" pitchFamily="34" charset="0"/>
              </a:rPr>
              <a:t>şi, împreună cu un garant cetăţean</a:t>
            </a:r>
            <a:r>
              <a:rPr lang="en-US" sz="4800" dirty="0" smtClean="0">
                <a:latin typeface="Verdana" pitchFamily="34" charset="0"/>
              </a:rPr>
              <a:t> </a:t>
            </a:r>
            <a:r>
              <a:rPr lang="ro-RO" sz="4800" dirty="0" smtClean="0">
                <a:latin typeface="Verdana" pitchFamily="34" charset="0"/>
              </a:rPr>
              <a:t>român, salariat în România sau pensionar, se merge la un notar pentru </a:t>
            </a:r>
            <a:r>
              <a:rPr lang="ro-RO" sz="4800" b="1" dirty="0" smtClean="0">
                <a:latin typeface="Verdana" pitchFamily="34" charset="0"/>
              </a:rPr>
              <a:t>a se autentifica în 3 exemplare Actul Adiţional </a:t>
            </a:r>
            <a:r>
              <a:rPr lang="ro-RO" sz="4800" dirty="0" smtClean="0">
                <a:latin typeface="Verdana" pitchFamily="34" charset="0"/>
              </a:rPr>
              <a:t>la Contract</a:t>
            </a:r>
            <a:r>
              <a:rPr lang="en-US" sz="4800" dirty="0" smtClean="0">
                <a:latin typeface="Verdana" pitchFamily="34" charset="0"/>
              </a:rPr>
              <a:t>;</a:t>
            </a:r>
          </a:p>
          <a:p>
            <a:pPr algn="just">
              <a:lnSpc>
                <a:spcPct val="170000"/>
              </a:lnSpc>
            </a:pPr>
            <a:endParaRPr lang="ro-RO" sz="4800" dirty="0" smtClean="0">
              <a:latin typeface="Verdana" pitchFamily="34" charset="0"/>
            </a:endParaRPr>
          </a:p>
          <a:p>
            <a:pPr algn="just">
              <a:lnSpc>
                <a:spcPct val="170000"/>
              </a:lnSpc>
              <a:buFont typeface="Arial" charset="0"/>
              <a:buChar char="•"/>
            </a:pPr>
            <a:r>
              <a:rPr lang="en-US" sz="4800" dirty="0" smtClean="0">
                <a:latin typeface="Verdana" pitchFamily="34" charset="0"/>
              </a:rPr>
              <a:t> </a:t>
            </a:r>
            <a:r>
              <a:rPr lang="ro-RO" sz="4800" dirty="0" smtClean="0">
                <a:latin typeface="Verdana" pitchFamily="34" charset="0"/>
              </a:rPr>
              <a:t>După autentificare, studentul va veni cu Contractul Financiar (</a:t>
            </a:r>
            <a:r>
              <a:rPr lang="ro-RO" sz="4800" b="1" dirty="0" smtClean="0">
                <a:latin typeface="Verdana" pitchFamily="34" charset="0"/>
              </a:rPr>
              <a:t>3 ex.) </a:t>
            </a:r>
            <a:r>
              <a:rPr lang="ro-RO" sz="4800" dirty="0" smtClean="0">
                <a:latin typeface="Verdana" pitchFamily="34" charset="0"/>
              </a:rPr>
              <a:t>semnate de beneficiar şi garant, la UAIC pentru a obţine semnăturile reprezentanţilor universităţii (Oficiul Juridic) după care îl vor aduce la BPC, drei Oana </a:t>
            </a:r>
            <a:r>
              <a:rPr lang="ro-RO" sz="4800" dirty="0" err="1" smtClean="0">
                <a:latin typeface="Verdana" pitchFamily="34" charset="0"/>
              </a:rPr>
              <a:t>Ţonea</a:t>
            </a:r>
            <a:r>
              <a:rPr lang="en-US" sz="4800" dirty="0" smtClean="0">
                <a:latin typeface="Verdana" pitchFamily="34" charset="0"/>
              </a:rPr>
              <a:t>;</a:t>
            </a:r>
            <a:endParaRPr lang="ro-RO" sz="4800" dirty="0" smtClean="0">
              <a:latin typeface="Verdana" pitchFamily="34" charset="0"/>
            </a:endParaRPr>
          </a:p>
          <a:p>
            <a:pPr algn="just">
              <a:lnSpc>
                <a:spcPct val="170000"/>
              </a:lnSpc>
            </a:pPr>
            <a:endParaRPr lang="ro-RO" sz="4200" dirty="0" smtClean="0">
              <a:latin typeface="Verdana" pitchFamily="34" charset="0"/>
            </a:endParaRPr>
          </a:p>
          <a:p>
            <a:endParaRPr lang="ro-RO" sz="4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42918"/>
            <a:ext cx="7498080" cy="5605482"/>
          </a:xfrm>
        </p:spPr>
        <p:txBody>
          <a:bodyPr>
            <a:normAutofit fontScale="92500" lnSpcReduction="20000"/>
          </a:bodyPr>
          <a:lstStyle/>
          <a:p>
            <a:pPr algn="just">
              <a:lnSpc>
                <a:spcPct val="80000"/>
              </a:lnSpc>
            </a:pPr>
            <a:endParaRPr lang="ro-RO" sz="1600" dirty="0" smtClean="0">
              <a:solidFill>
                <a:schemeClr val="tx1">
                  <a:lumMod val="85000"/>
                  <a:lumOff val="15000"/>
                </a:schemeClr>
              </a:solidFill>
              <a:latin typeface="Verdana" pitchFamily="34" charset="0"/>
            </a:endParaRPr>
          </a:p>
          <a:p>
            <a:pPr algn="just">
              <a:lnSpc>
                <a:spcPct val="80000"/>
              </a:lnSpc>
              <a:buFont typeface="Arial" pitchFamily="34" charset="0"/>
              <a:buChar char="•"/>
            </a:pPr>
            <a:endParaRPr lang="en-US" sz="1600" dirty="0" smtClean="0">
              <a:solidFill>
                <a:schemeClr val="tx1">
                  <a:lumMod val="85000"/>
                  <a:lumOff val="15000"/>
                </a:schemeClr>
              </a:solidFill>
              <a:latin typeface="Verdana" pitchFamily="34" charset="0"/>
            </a:endParaRPr>
          </a:p>
          <a:p>
            <a:pPr algn="just">
              <a:lnSpc>
                <a:spcPct val="150000"/>
              </a:lnSpc>
              <a:buFont typeface="Arial" pitchFamily="34" charset="0"/>
              <a:buChar char="•"/>
            </a:pPr>
            <a:r>
              <a:rPr lang="en-US" sz="1600" dirty="0" smtClean="0">
                <a:solidFill>
                  <a:schemeClr val="tx1">
                    <a:lumMod val="85000"/>
                    <a:lumOff val="15000"/>
                  </a:schemeClr>
                </a:solidFill>
                <a:latin typeface="Verdana" pitchFamily="34" charset="0"/>
              </a:rPr>
              <a:t> </a:t>
            </a:r>
            <a:r>
              <a:rPr lang="en-US" sz="1600" dirty="0" err="1" smtClean="0">
                <a:solidFill>
                  <a:schemeClr val="tx1">
                    <a:lumMod val="85000"/>
                    <a:lumOff val="15000"/>
                  </a:schemeClr>
                </a:solidFill>
                <a:latin typeface="Verdana" pitchFamily="34" charset="0"/>
                <a:ea typeface="Verdana" pitchFamily="34" charset="0"/>
                <a:cs typeface="Verdana" pitchFamily="34" charset="0"/>
              </a:rPr>
              <a:t>Trebuie</a:t>
            </a:r>
            <a:r>
              <a:rPr lang="en-US" sz="1600" dirty="0" smtClean="0">
                <a:solidFill>
                  <a:schemeClr val="tx1">
                    <a:lumMod val="85000"/>
                    <a:lumOff val="15000"/>
                  </a:schemeClr>
                </a:solidFill>
                <a:latin typeface="Verdana" pitchFamily="34" charset="0"/>
                <a:ea typeface="Verdana" pitchFamily="34" charset="0"/>
                <a:cs typeface="Verdana" pitchFamily="34" charset="0"/>
              </a:rPr>
              <a:t> </a:t>
            </a:r>
            <a:r>
              <a:rPr lang="en-US" sz="1600" dirty="0" err="1" smtClean="0">
                <a:solidFill>
                  <a:schemeClr val="tx1">
                    <a:lumMod val="85000"/>
                    <a:lumOff val="15000"/>
                  </a:schemeClr>
                </a:solidFill>
                <a:latin typeface="Verdana" pitchFamily="34" charset="0"/>
                <a:ea typeface="Verdana" pitchFamily="34" charset="0"/>
                <a:cs typeface="Verdana" pitchFamily="34" charset="0"/>
              </a:rPr>
              <a:t>depus</a:t>
            </a:r>
            <a:r>
              <a:rPr lang="en-US" sz="1600" dirty="0" smtClean="0">
                <a:solidFill>
                  <a:schemeClr val="tx1">
                    <a:lumMod val="85000"/>
                    <a:lumOff val="15000"/>
                  </a:schemeClr>
                </a:solidFill>
                <a:latin typeface="Verdana" pitchFamily="34" charset="0"/>
                <a:ea typeface="Verdana" pitchFamily="34" charset="0"/>
                <a:cs typeface="Verdana" pitchFamily="34" charset="0"/>
              </a:rPr>
              <a:t> </a:t>
            </a:r>
            <a:r>
              <a:rPr lang="ro-RO" sz="1600" dirty="0" smtClean="0">
                <a:solidFill>
                  <a:schemeClr val="tx1">
                    <a:lumMod val="85000"/>
                    <a:lumOff val="15000"/>
                  </a:schemeClr>
                </a:solidFill>
                <a:latin typeface="Verdana" pitchFamily="34" charset="0"/>
                <a:ea typeface="Verdana" pitchFamily="34" charset="0"/>
                <a:cs typeface="Verdana" pitchFamily="34" charset="0"/>
              </a:rPr>
              <a:t>cu </a:t>
            </a:r>
            <a:r>
              <a:rPr lang="ro-RO" sz="1600" dirty="0" smtClean="0">
                <a:solidFill>
                  <a:schemeClr val="tx1">
                    <a:lumMod val="85000"/>
                    <a:lumOff val="15000"/>
                  </a:schemeClr>
                </a:solidFill>
                <a:latin typeface="Verdana" pitchFamily="34" charset="0"/>
                <a:ea typeface="Verdana" pitchFamily="34" charset="0"/>
                <a:cs typeface="Verdana" pitchFamily="34" charset="0"/>
              </a:rPr>
              <a:t>minimum 20 de zile înaintea începerii </a:t>
            </a:r>
            <a:r>
              <a:rPr lang="en-US" sz="1600" dirty="0" err="1" smtClean="0">
                <a:solidFill>
                  <a:schemeClr val="tx1">
                    <a:lumMod val="85000"/>
                    <a:lumOff val="15000"/>
                  </a:schemeClr>
                </a:solidFill>
                <a:latin typeface="Verdana" pitchFamily="34" charset="0"/>
                <a:ea typeface="Verdana" pitchFamily="34" charset="0"/>
                <a:cs typeface="Verdana" pitchFamily="34" charset="0"/>
              </a:rPr>
              <a:t>stagiului</a:t>
            </a:r>
            <a:r>
              <a:rPr lang="ro-RO" sz="1600" dirty="0" smtClean="0">
                <a:solidFill>
                  <a:schemeClr val="tx1">
                    <a:lumMod val="85000"/>
                    <a:lumOff val="15000"/>
                  </a:schemeClr>
                </a:solidFill>
                <a:latin typeface="Verdana" pitchFamily="34" charset="0"/>
                <a:ea typeface="Verdana" pitchFamily="34" charset="0"/>
                <a:cs typeface="Verdana" pitchFamily="34" charset="0"/>
              </a:rPr>
              <a:t>.</a:t>
            </a:r>
            <a:r>
              <a:rPr lang="en-US" sz="1600" dirty="0" smtClean="0">
                <a:solidFill>
                  <a:schemeClr val="tx1">
                    <a:lumMod val="85000"/>
                    <a:lumOff val="15000"/>
                  </a:schemeClr>
                </a:solidFill>
                <a:latin typeface="Verdana" pitchFamily="34" charset="0"/>
                <a:ea typeface="Verdana" pitchFamily="34" charset="0"/>
                <a:cs typeface="Verdana" pitchFamily="34" charset="0"/>
              </a:rPr>
              <a:t> </a:t>
            </a:r>
            <a:r>
              <a:rPr lang="ro-RO" sz="1600" dirty="0" smtClean="0">
                <a:solidFill>
                  <a:schemeClr val="tx1">
                    <a:lumMod val="85000"/>
                    <a:lumOff val="15000"/>
                  </a:schemeClr>
                </a:solidFill>
                <a:latin typeface="Verdana" pitchFamily="34" charset="0"/>
                <a:ea typeface="Verdana" pitchFamily="34" charset="0"/>
                <a:cs typeface="Verdana" pitchFamily="34" charset="0"/>
              </a:rPr>
              <a:t>Împreună cu acesta, studenţii</a:t>
            </a:r>
            <a:r>
              <a:rPr lang="en-US" sz="1600" dirty="0" smtClean="0">
                <a:solidFill>
                  <a:schemeClr val="tx1">
                    <a:lumMod val="85000"/>
                    <a:lumOff val="15000"/>
                  </a:schemeClr>
                </a:solidFill>
                <a:latin typeface="Verdana" pitchFamily="34" charset="0"/>
                <a:ea typeface="Verdana" pitchFamily="34" charset="0"/>
                <a:cs typeface="Verdana" pitchFamily="34" charset="0"/>
              </a:rPr>
              <a:t> </a:t>
            </a:r>
            <a:r>
              <a:rPr lang="en-US" sz="1600" dirty="0" err="1" smtClean="0">
                <a:solidFill>
                  <a:schemeClr val="tx1">
                    <a:lumMod val="85000"/>
                    <a:lumOff val="15000"/>
                  </a:schemeClr>
                </a:solidFill>
                <a:latin typeface="Verdana" pitchFamily="34" charset="0"/>
                <a:ea typeface="Verdana" pitchFamily="34" charset="0"/>
                <a:cs typeface="Verdana" pitchFamily="34" charset="0"/>
              </a:rPr>
              <a:t>vor</a:t>
            </a:r>
            <a:r>
              <a:rPr lang="en-US" sz="1600" dirty="0" smtClean="0">
                <a:solidFill>
                  <a:schemeClr val="tx1">
                    <a:lumMod val="85000"/>
                    <a:lumOff val="15000"/>
                  </a:schemeClr>
                </a:solidFill>
                <a:latin typeface="Verdana" pitchFamily="34" charset="0"/>
                <a:ea typeface="Verdana" pitchFamily="34" charset="0"/>
                <a:cs typeface="Verdana" pitchFamily="34" charset="0"/>
              </a:rPr>
              <a:t> </a:t>
            </a:r>
            <a:r>
              <a:rPr lang="en-US" sz="1600" dirty="0" err="1" smtClean="0">
                <a:solidFill>
                  <a:schemeClr val="tx1">
                    <a:lumMod val="85000"/>
                    <a:lumOff val="15000"/>
                  </a:schemeClr>
                </a:solidFill>
                <a:latin typeface="Verdana" pitchFamily="34" charset="0"/>
                <a:ea typeface="Verdana" pitchFamily="34" charset="0"/>
                <a:cs typeface="Verdana" pitchFamily="34" charset="0"/>
              </a:rPr>
              <a:t>mai</a:t>
            </a:r>
            <a:r>
              <a:rPr lang="en-US" sz="1600" dirty="0" smtClean="0">
                <a:solidFill>
                  <a:schemeClr val="tx1">
                    <a:lumMod val="85000"/>
                    <a:lumOff val="15000"/>
                  </a:schemeClr>
                </a:solidFill>
                <a:latin typeface="Verdana" pitchFamily="34" charset="0"/>
                <a:ea typeface="Verdana" pitchFamily="34" charset="0"/>
                <a:cs typeface="Verdana" pitchFamily="34" charset="0"/>
              </a:rPr>
              <a:t> </a:t>
            </a:r>
            <a:r>
              <a:rPr lang="en-US" sz="1600" dirty="0" err="1" smtClean="0">
                <a:solidFill>
                  <a:schemeClr val="tx1">
                    <a:lumMod val="85000"/>
                    <a:lumOff val="15000"/>
                  </a:schemeClr>
                </a:solidFill>
                <a:latin typeface="Verdana" pitchFamily="34" charset="0"/>
                <a:ea typeface="Verdana" pitchFamily="34" charset="0"/>
                <a:cs typeface="Verdana" pitchFamily="34" charset="0"/>
              </a:rPr>
              <a:t>depune</a:t>
            </a:r>
            <a:r>
              <a:rPr lang="en-US" sz="1600" dirty="0" smtClean="0">
                <a:solidFill>
                  <a:schemeClr val="tx1">
                    <a:lumMod val="85000"/>
                    <a:lumOff val="15000"/>
                  </a:schemeClr>
                </a:solidFill>
                <a:latin typeface="Verdana" pitchFamily="34" charset="0"/>
                <a:ea typeface="Verdana" pitchFamily="34" charset="0"/>
                <a:cs typeface="Verdana" pitchFamily="34" charset="0"/>
              </a:rPr>
              <a:t> </a:t>
            </a:r>
            <a:r>
              <a:rPr lang="en-US" sz="1600" dirty="0" err="1" smtClean="0">
                <a:solidFill>
                  <a:schemeClr val="tx1">
                    <a:lumMod val="85000"/>
                    <a:lumOff val="15000"/>
                  </a:schemeClr>
                </a:solidFill>
                <a:latin typeface="Verdana" pitchFamily="34" charset="0"/>
                <a:ea typeface="Verdana" pitchFamily="34" charset="0"/>
                <a:cs typeface="Verdana" pitchFamily="34" charset="0"/>
              </a:rPr>
              <a:t>urm</a:t>
            </a:r>
            <a:r>
              <a:rPr lang="ro-RO" sz="1600" dirty="0" smtClean="0">
                <a:solidFill>
                  <a:schemeClr val="tx1">
                    <a:lumMod val="85000"/>
                    <a:lumOff val="15000"/>
                  </a:schemeClr>
                </a:solidFill>
                <a:latin typeface="Verdana" pitchFamily="34" charset="0"/>
                <a:ea typeface="Verdana" pitchFamily="34" charset="0"/>
                <a:cs typeface="Verdana" pitchFamily="34" charset="0"/>
              </a:rPr>
              <a:t>ă</a:t>
            </a:r>
            <a:r>
              <a:rPr lang="en-US" sz="1600" dirty="0" err="1" smtClean="0">
                <a:solidFill>
                  <a:schemeClr val="tx1">
                    <a:lumMod val="85000"/>
                    <a:lumOff val="15000"/>
                  </a:schemeClr>
                </a:solidFill>
                <a:latin typeface="Verdana" pitchFamily="34" charset="0"/>
                <a:ea typeface="Verdana" pitchFamily="34" charset="0"/>
                <a:cs typeface="Verdana" pitchFamily="34" charset="0"/>
              </a:rPr>
              <a:t>toarele</a:t>
            </a:r>
            <a:r>
              <a:rPr lang="en-US" sz="1600" dirty="0" smtClean="0">
                <a:solidFill>
                  <a:schemeClr val="tx1">
                    <a:lumMod val="85000"/>
                    <a:lumOff val="15000"/>
                  </a:schemeClr>
                </a:solidFill>
                <a:latin typeface="Verdana" pitchFamily="34" charset="0"/>
                <a:ea typeface="Verdana" pitchFamily="34" charset="0"/>
                <a:cs typeface="Verdana" pitchFamily="34" charset="0"/>
              </a:rPr>
              <a:t> </a:t>
            </a:r>
            <a:r>
              <a:rPr lang="en-US" sz="1600" dirty="0" err="1" smtClean="0">
                <a:solidFill>
                  <a:schemeClr val="tx1">
                    <a:lumMod val="85000"/>
                    <a:lumOff val="15000"/>
                  </a:schemeClr>
                </a:solidFill>
                <a:latin typeface="Verdana" pitchFamily="34" charset="0"/>
                <a:ea typeface="Verdana" pitchFamily="34" charset="0"/>
                <a:cs typeface="Verdana" pitchFamily="34" charset="0"/>
              </a:rPr>
              <a:t>documente</a:t>
            </a:r>
            <a:r>
              <a:rPr lang="en-US" sz="1600" dirty="0" smtClean="0">
                <a:solidFill>
                  <a:schemeClr val="tx1">
                    <a:lumMod val="85000"/>
                    <a:lumOff val="15000"/>
                  </a:schemeClr>
                </a:solidFill>
                <a:latin typeface="Verdana" pitchFamily="34" charset="0"/>
                <a:ea typeface="Verdana" pitchFamily="34" charset="0"/>
                <a:cs typeface="Verdana" pitchFamily="34" charset="0"/>
              </a:rPr>
              <a:t>:</a:t>
            </a:r>
            <a:endParaRPr lang="ro-RO" sz="1600" dirty="0" smtClean="0">
              <a:solidFill>
                <a:schemeClr val="tx1">
                  <a:lumMod val="85000"/>
                  <a:lumOff val="15000"/>
                </a:schemeClr>
              </a:solidFill>
              <a:latin typeface="Verdana" pitchFamily="34" charset="0"/>
              <a:ea typeface="Verdana" pitchFamily="34" charset="0"/>
              <a:cs typeface="Verdana" pitchFamily="34" charset="0"/>
            </a:endParaRPr>
          </a:p>
          <a:p>
            <a:pPr algn="just">
              <a:lnSpc>
                <a:spcPct val="150000"/>
              </a:lnSpc>
              <a:buNone/>
            </a:pPr>
            <a:endParaRPr lang="en-US" sz="1600" dirty="0" smtClean="0">
              <a:solidFill>
                <a:schemeClr val="tx1">
                  <a:lumMod val="85000"/>
                  <a:lumOff val="15000"/>
                </a:schemeClr>
              </a:solidFill>
              <a:latin typeface="Verdana" pitchFamily="34" charset="0"/>
              <a:ea typeface="Verdana" pitchFamily="34" charset="0"/>
              <a:cs typeface="Verdana" pitchFamily="34" charset="0"/>
            </a:endParaRPr>
          </a:p>
          <a:p>
            <a:pPr algn="just">
              <a:lnSpc>
                <a:spcPct val="150000"/>
              </a:lnSpc>
              <a:buFontTx/>
              <a:buChar char="-"/>
            </a:pPr>
            <a:r>
              <a:rPr lang="ro-RO" sz="1600" dirty="0" smtClean="0">
                <a:solidFill>
                  <a:schemeClr val="tx1">
                    <a:lumMod val="85000"/>
                    <a:lumOff val="15000"/>
                  </a:schemeClr>
                </a:solidFill>
                <a:latin typeface="Verdana" pitchFamily="34" charset="0"/>
                <a:ea typeface="Verdana" pitchFamily="34" charset="0"/>
                <a:cs typeface="Verdana" pitchFamily="34" charset="0"/>
              </a:rPr>
              <a:t> extras</a:t>
            </a:r>
            <a:r>
              <a:rPr lang="en-US" sz="1600" dirty="0" err="1" smtClean="0">
                <a:solidFill>
                  <a:schemeClr val="tx1">
                    <a:lumMod val="85000"/>
                    <a:lumOff val="15000"/>
                  </a:schemeClr>
                </a:solidFill>
                <a:latin typeface="Verdana" pitchFamily="34" charset="0"/>
                <a:ea typeface="Verdana" pitchFamily="34" charset="0"/>
                <a:cs typeface="Verdana" pitchFamily="34" charset="0"/>
              </a:rPr>
              <a:t>ul</a:t>
            </a:r>
            <a:r>
              <a:rPr lang="ro-RO" sz="1600" dirty="0" smtClean="0">
                <a:solidFill>
                  <a:schemeClr val="tx1">
                    <a:lumMod val="85000"/>
                    <a:lumOff val="15000"/>
                  </a:schemeClr>
                </a:solidFill>
                <a:latin typeface="Verdana" pitchFamily="34" charset="0"/>
                <a:ea typeface="Verdana" pitchFamily="34" charset="0"/>
                <a:cs typeface="Verdana" pitchFamily="34" charset="0"/>
              </a:rPr>
              <a:t> </a:t>
            </a:r>
            <a:r>
              <a:rPr lang="en-US" sz="1600" dirty="0" smtClean="0">
                <a:solidFill>
                  <a:schemeClr val="tx1">
                    <a:lumMod val="85000"/>
                    <a:lumOff val="15000"/>
                  </a:schemeClr>
                </a:solidFill>
                <a:latin typeface="Verdana" pitchFamily="34" charset="0"/>
                <a:ea typeface="Verdana" pitchFamily="34" charset="0"/>
                <a:cs typeface="Verdana" pitchFamily="34" charset="0"/>
              </a:rPr>
              <a:t>de cont</a:t>
            </a:r>
            <a:r>
              <a:rPr lang="ro-RO" sz="1600" dirty="0" smtClean="0">
                <a:solidFill>
                  <a:schemeClr val="tx1">
                    <a:lumMod val="85000"/>
                    <a:lumOff val="15000"/>
                  </a:schemeClr>
                </a:solidFill>
                <a:latin typeface="Verdana" pitchFamily="34" charset="0"/>
                <a:ea typeface="Verdana" pitchFamily="34" charset="0"/>
                <a:cs typeface="Verdana" pitchFamily="34" charset="0"/>
              </a:rPr>
              <a:t> în euro, pe numele beneficiarului de grant. Contul poate fi deschis la orice bancă. Grantul Erasmus este virat din contul în Euro al UAIC deschis la BRD. Comisionul pentru transfer bancar este suportat de către student, din suma primită</a:t>
            </a:r>
            <a:r>
              <a:rPr lang="en-US" sz="1600" dirty="0" smtClean="0">
                <a:solidFill>
                  <a:schemeClr val="tx1">
                    <a:lumMod val="85000"/>
                    <a:lumOff val="15000"/>
                  </a:schemeClr>
                </a:solidFill>
                <a:latin typeface="Verdana" pitchFamily="34" charset="0"/>
                <a:ea typeface="Verdana" pitchFamily="34" charset="0"/>
                <a:cs typeface="Verdana" pitchFamily="34" charset="0"/>
              </a:rPr>
              <a:t>.</a:t>
            </a:r>
            <a:endParaRPr lang="ro-RO" sz="1600" dirty="0" smtClean="0">
              <a:solidFill>
                <a:schemeClr val="tx1">
                  <a:lumMod val="85000"/>
                  <a:lumOff val="15000"/>
                </a:schemeClr>
              </a:solidFill>
              <a:latin typeface="Verdana" pitchFamily="34" charset="0"/>
              <a:ea typeface="Verdana" pitchFamily="34" charset="0"/>
              <a:cs typeface="Verdana" pitchFamily="34" charset="0"/>
            </a:endParaRPr>
          </a:p>
          <a:p>
            <a:pPr algn="just">
              <a:lnSpc>
                <a:spcPct val="150000"/>
              </a:lnSpc>
              <a:buFontTx/>
              <a:buChar char="-"/>
            </a:pPr>
            <a:endParaRPr lang="en-US" sz="1600" dirty="0" smtClean="0">
              <a:solidFill>
                <a:schemeClr val="tx1">
                  <a:lumMod val="85000"/>
                  <a:lumOff val="15000"/>
                </a:schemeClr>
              </a:solidFill>
              <a:latin typeface="Verdana" pitchFamily="34" charset="0"/>
              <a:ea typeface="Verdana" pitchFamily="34" charset="0"/>
              <a:cs typeface="Verdana" pitchFamily="34" charset="0"/>
            </a:endParaRPr>
          </a:p>
          <a:p>
            <a:pPr algn="just">
              <a:lnSpc>
                <a:spcPct val="150000"/>
              </a:lnSpc>
              <a:buFontTx/>
              <a:buChar char="-"/>
            </a:pPr>
            <a:r>
              <a:rPr lang="ro-RO" sz="1600" dirty="0" smtClean="0">
                <a:solidFill>
                  <a:schemeClr val="tx1">
                    <a:lumMod val="85000"/>
                    <a:lumOff val="15000"/>
                  </a:schemeClr>
                </a:solidFill>
                <a:latin typeface="Verdana" pitchFamily="34" charset="0"/>
                <a:ea typeface="Verdana" pitchFamily="34" charset="0"/>
                <a:cs typeface="Verdana" pitchFamily="34" charset="0"/>
              </a:rPr>
              <a:t> </a:t>
            </a:r>
            <a:r>
              <a:rPr lang="en-US" sz="1600" dirty="0" err="1" smtClean="0">
                <a:solidFill>
                  <a:schemeClr val="tx1">
                    <a:lumMod val="85000"/>
                    <a:lumOff val="15000"/>
                  </a:schemeClr>
                </a:solidFill>
                <a:latin typeface="Verdana" pitchFamily="34" charset="0"/>
                <a:ea typeface="Verdana" pitchFamily="34" charset="0"/>
                <a:cs typeface="Verdana" pitchFamily="34" charset="0"/>
              </a:rPr>
              <a:t>adeverin</a:t>
            </a:r>
            <a:r>
              <a:rPr lang="ro-RO" sz="1600" dirty="0" smtClean="0">
                <a:solidFill>
                  <a:schemeClr val="tx1">
                    <a:lumMod val="85000"/>
                    <a:lumOff val="15000"/>
                  </a:schemeClr>
                </a:solidFill>
                <a:latin typeface="Verdana" pitchFamily="34" charset="0"/>
                <a:ea typeface="Verdana" pitchFamily="34" charset="0"/>
                <a:cs typeface="Verdana" pitchFamily="34" charset="0"/>
              </a:rPr>
              <a:t>ța de salariat/ cuponul de pensie al garantului;</a:t>
            </a:r>
          </a:p>
          <a:p>
            <a:pPr algn="just">
              <a:lnSpc>
                <a:spcPct val="150000"/>
              </a:lnSpc>
              <a:buFontTx/>
              <a:buChar char="-"/>
            </a:pPr>
            <a:endParaRPr lang="ro-RO" sz="1600" dirty="0" smtClean="0">
              <a:solidFill>
                <a:schemeClr val="tx1">
                  <a:lumMod val="85000"/>
                  <a:lumOff val="15000"/>
                </a:schemeClr>
              </a:solidFill>
              <a:latin typeface="Verdana" pitchFamily="34" charset="0"/>
              <a:ea typeface="Verdana" pitchFamily="34" charset="0"/>
              <a:cs typeface="Verdana" pitchFamily="34" charset="0"/>
            </a:endParaRPr>
          </a:p>
          <a:p>
            <a:pPr algn="just">
              <a:lnSpc>
                <a:spcPct val="150000"/>
              </a:lnSpc>
              <a:buFontTx/>
              <a:buChar char="-"/>
            </a:pPr>
            <a:r>
              <a:rPr lang="ro-RO" sz="1600" dirty="0" smtClean="0">
                <a:solidFill>
                  <a:schemeClr val="tx1">
                    <a:lumMod val="85000"/>
                    <a:lumOff val="15000"/>
                  </a:schemeClr>
                </a:solidFill>
                <a:latin typeface="Verdana" pitchFamily="34" charset="0"/>
                <a:ea typeface="Verdana" pitchFamily="34" charset="0"/>
                <a:cs typeface="Verdana" pitchFamily="34" charset="0"/>
              </a:rPr>
              <a:t> copie C.I. beneficiar și garant;</a:t>
            </a:r>
          </a:p>
          <a:p>
            <a:pPr algn="just">
              <a:lnSpc>
                <a:spcPct val="150000"/>
              </a:lnSpc>
            </a:pPr>
            <a:endParaRPr lang="ro-RO" sz="1600" dirty="0" smtClean="0">
              <a:solidFill>
                <a:schemeClr val="tx1">
                  <a:lumMod val="85000"/>
                  <a:lumOff val="15000"/>
                </a:schemeClr>
              </a:solidFill>
              <a:latin typeface="Verdana" pitchFamily="34" charset="0"/>
              <a:ea typeface="Verdana" pitchFamily="34" charset="0"/>
              <a:cs typeface="Verdana" pitchFamily="34" charset="0"/>
            </a:endParaRPr>
          </a:p>
          <a:p>
            <a:pPr algn="just">
              <a:lnSpc>
                <a:spcPct val="150000"/>
              </a:lnSpc>
              <a:buNone/>
            </a:pPr>
            <a:r>
              <a:rPr lang="ro-RO" sz="1600" dirty="0" smtClean="0">
                <a:solidFill>
                  <a:schemeClr val="tx1">
                    <a:lumMod val="85000"/>
                    <a:lumOff val="15000"/>
                  </a:schemeClr>
                </a:solidFill>
                <a:latin typeface="Verdana" pitchFamily="34" charset="0"/>
                <a:ea typeface="Verdana" pitchFamily="34" charset="0"/>
                <a:cs typeface="Verdana" pitchFamily="34" charset="0"/>
              </a:rPr>
              <a:t>- copie după asigurarea de sănătate (</a:t>
            </a:r>
            <a:r>
              <a:rPr lang="ro-RO" sz="1600" dirty="0" err="1" smtClean="0">
                <a:solidFill>
                  <a:schemeClr val="tx1">
                    <a:lumMod val="85000"/>
                    <a:lumOff val="15000"/>
                  </a:schemeClr>
                </a:solidFill>
                <a:latin typeface="Verdana" pitchFamily="34" charset="0"/>
                <a:ea typeface="Verdana" pitchFamily="34" charset="0"/>
                <a:cs typeface="Verdana" pitchFamily="34" charset="0"/>
              </a:rPr>
              <a:t>cardul</a:t>
            </a:r>
            <a:r>
              <a:rPr lang="ro-RO" sz="1600" dirty="0" smtClean="0">
                <a:solidFill>
                  <a:schemeClr val="tx1">
                    <a:lumMod val="85000"/>
                    <a:lumOff val="15000"/>
                  </a:schemeClr>
                </a:solidFill>
                <a:latin typeface="Verdana" pitchFamily="34" charset="0"/>
                <a:ea typeface="Verdana" pitchFamily="34" charset="0"/>
                <a:cs typeface="Verdana" pitchFamily="34" charset="0"/>
              </a:rPr>
              <a:t> european de sănătate sau o altă asigurare </a:t>
            </a:r>
            <a:r>
              <a:rPr lang="ro-RO" sz="1600" dirty="0" smtClean="0">
                <a:solidFill>
                  <a:schemeClr val="tx1">
                    <a:lumMod val="85000"/>
                    <a:lumOff val="15000"/>
                  </a:schemeClr>
                </a:solidFill>
                <a:latin typeface="Verdana" pitchFamily="34" charset="0"/>
                <a:ea typeface="Verdana" pitchFamily="34" charset="0"/>
                <a:cs typeface="Verdana" pitchFamily="34" charset="0"/>
              </a:rPr>
              <a:t>valabilă pe </a:t>
            </a:r>
            <a:r>
              <a:rPr lang="ro-RO" sz="1600" dirty="0" smtClean="0">
                <a:solidFill>
                  <a:schemeClr val="tx1">
                    <a:lumMod val="85000"/>
                    <a:lumOff val="15000"/>
                  </a:schemeClr>
                </a:solidFill>
                <a:latin typeface="Verdana" pitchFamily="34" charset="0"/>
                <a:ea typeface="Verdana" pitchFamily="34" charset="0"/>
                <a:cs typeface="Verdana" pitchFamily="34" charset="0"/>
              </a:rPr>
              <a:t>toată durata stagiului).</a:t>
            </a:r>
          </a:p>
          <a:p>
            <a:endParaRPr lang="ro-RO"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71480"/>
            <a:ext cx="7498080" cy="5676920"/>
          </a:xfrm>
        </p:spPr>
        <p:txBody>
          <a:bodyPr>
            <a:normAutofit/>
          </a:bodyPr>
          <a:lstStyle/>
          <a:p>
            <a:pPr algn="just">
              <a:lnSpc>
                <a:spcPct val="150000"/>
              </a:lnSpc>
            </a:pPr>
            <a:r>
              <a:rPr lang="en-US" dirty="0" smtClean="0">
                <a:solidFill>
                  <a:schemeClr val="bg1"/>
                </a:solidFill>
                <a:latin typeface="Verdana" pitchFamily="34" charset="0"/>
              </a:rPr>
              <a:t> </a:t>
            </a:r>
            <a:r>
              <a:rPr lang="ro-RO" sz="1500" dirty="0" smtClean="0">
                <a:latin typeface="Verdana" pitchFamily="34" charset="0"/>
              </a:rPr>
              <a:t>Studenţii vor primi suportul financiar Erasmus înainte de plecare </a:t>
            </a:r>
            <a:r>
              <a:rPr lang="ro-RO" sz="1500" b="1" dirty="0" smtClean="0">
                <a:latin typeface="Verdana" pitchFamily="34" charset="0"/>
              </a:rPr>
              <a:t>numai dacă Ordinul de deplasare a fost emis şi Contractul financiar a fost semnat de reprezentanţii UAIC</a:t>
            </a:r>
            <a:r>
              <a:rPr lang="en-US" sz="1500" b="1" dirty="0" smtClean="0">
                <a:latin typeface="Verdana" pitchFamily="34" charset="0"/>
              </a:rPr>
              <a:t>;</a:t>
            </a:r>
          </a:p>
          <a:p>
            <a:pPr algn="just">
              <a:lnSpc>
                <a:spcPct val="150000"/>
              </a:lnSpc>
              <a:buNone/>
            </a:pPr>
            <a:endParaRPr lang="ro-RO" sz="1500" dirty="0" smtClean="0">
              <a:latin typeface="Verdana" pitchFamily="34" charset="0"/>
            </a:endParaRPr>
          </a:p>
          <a:p>
            <a:pPr algn="just">
              <a:lnSpc>
                <a:spcPct val="150000"/>
              </a:lnSpc>
            </a:pPr>
            <a:r>
              <a:rPr lang="en-US" sz="1500" dirty="0" smtClean="0">
                <a:latin typeface="Verdana" pitchFamily="34" charset="0"/>
              </a:rPr>
              <a:t> </a:t>
            </a:r>
            <a:r>
              <a:rPr lang="ro-RO" sz="1500" dirty="0" smtClean="0">
                <a:latin typeface="Verdana" pitchFamily="34" charset="0"/>
              </a:rPr>
              <a:t>Grantul va fi virat doar în contul în Euro al studentului beneficiar de mobilitate</a:t>
            </a:r>
            <a:r>
              <a:rPr lang="en-US" sz="1500" dirty="0" smtClean="0">
                <a:latin typeface="Verdana" pitchFamily="34" charset="0"/>
              </a:rPr>
              <a:t>;</a:t>
            </a:r>
            <a:r>
              <a:rPr lang="ro-RO" sz="1500" dirty="0" smtClean="0">
                <a:latin typeface="Verdana" pitchFamily="34" charset="0"/>
              </a:rPr>
              <a:t> contul poate fi deschis la orice bancă;</a:t>
            </a:r>
          </a:p>
          <a:p>
            <a:pPr algn="just">
              <a:lnSpc>
                <a:spcPct val="150000"/>
              </a:lnSpc>
            </a:pPr>
            <a:endParaRPr lang="ro-RO" sz="1500" dirty="0" smtClean="0">
              <a:latin typeface="Verdana" pitchFamily="34" charset="0"/>
            </a:endParaRPr>
          </a:p>
          <a:p>
            <a:pPr algn="just">
              <a:lnSpc>
                <a:spcPct val="150000"/>
              </a:lnSpc>
            </a:pPr>
            <a:r>
              <a:rPr lang="ro-RO" sz="1500" b="1" dirty="0" smtClean="0">
                <a:latin typeface="Verdana" pitchFamily="34" charset="0"/>
              </a:rPr>
              <a:t>Comisionul pentru transfer bancar este suportat de către student</a:t>
            </a:r>
            <a:r>
              <a:rPr lang="ro-RO" sz="1500" dirty="0" smtClean="0">
                <a:latin typeface="Verdana" pitchFamily="34" charset="0"/>
              </a:rPr>
              <a:t>, din suma primită.</a:t>
            </a:r>
            <a:endParaRPr lang="ro-RO" sz="15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151</TotalTime>
  <Words>1459</Words>
  <Application>Microsoft Office PowerPoint</Application>
  <PresentationFormat>On-screen Show (4:3)</PresentationFormat>
  <Paragraphs>149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Solstice</vt:lpstr>
      <vt:lpstr>Slide 1</vt:lpstr>
      <vt:lpstr>  Ce este ERASMUS+ ? </vt:lpstr>
      <vt:lpstr> Stagiul Erasmus+ de studiu </vt:lpstr>
      <vt:lpstr> Organizarea stagiilor de studiu </vt:lpstr>
      <vt:lpstr> Contractul de studii   (Learning Agreement) </vt:lpstr>
      <vt:lpstr> FORMALITĂŢI DE PLECARE </vt:lpstr>
      <vt:lpstr> Contractul Financiar cu UAIC </vt:lpstr>
      <vt:lpstr>Slide 8</vt:lpstr>
      <vt:lpstr>Slide 9</vt:lpstr>
      <vt:lpstr> OLS (Online Linguistic Support) Suport lingvistic online </vt:lpstr>
      <vt:lpstr>În timpul stagiului</vt:lpstr>
      <vt:lpstr> La întoarcerea din stagiu </vt:lpstr>
      <vt:lpstr>Alte precizări  </vt:lpstr>
      <vt:lpstr> Biroul pentru Programe Comunitare (BPC)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Dana Daia</dc:creator>
  <cp:lastModifiedBy>Dana Daia</cp:lastModifiedBy>
  <cp:revision>18</cp:revision>
  <dcterms:created xsi:type="dcterms:W3CDTF">2015-04-23T09:31:22Z</dcterms:created>
  <dcterms:modified xsi:type="dcterms:W3CDTF">2015-05-05T11:20:28Z</dcterms:modified>
</cp:coreProperties>
</file>